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Lexend SemiBold"/>
      <p:regular r:id="rId25"/>
      <p:bold r:id="rId26"/>
    </p:embeddedFont>
    <p:embeddedFont>
      <p:font typeface="Montserrat"/>
      <p:regular r:id="rId27"/>
      <p:bold r:id="rId28"/>
      <p:italic r:id="rId29"/>
      <p:boldItalic r:id="rId30"/>
    </p:embeddedFont>
    <p:embeddedFont>
      <p:font typeface="Lexend Medium"/>
      <p:regular r:id="rId31"/>
      <p:bold r:id="rId32"/>
    </p:embeddedFont>
    <p:embeddedFont>
      <p:font typeface="Lexen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B8B3BE-6F2D-4EB3-9E7D-7AABDC3C09BF}">
  <a:tblStyle styleId="{6AB8B3BE-6F2D-4EB3-9E7D-7AABDC3C09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LexendSemiBold-bold.fntdata"/><Relationship Id="rId25" Type="http://schemas.openxmlformats.org/officeDocument/2006/relationships/font" Target="fonts/LexendSemiBold-regular.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exendMedium-regular.fntdata"/><Relationship Id="rId30" Type="http://schemas.openxmlformats.org/officeDocument/2006/relationships/font" Target="fonts/Montserrat-boldItalic.fntdata"/><Relationship Id="rId11" Type="http://schemas.openxmlformats.org/officeDocument/2006/relationships/slide" Target="slides/slide4.xml"/><Relationship Id="rId33" Type="http://schemas.openxmlformats.org/officeDocument/2006/relationships/font" Target="fonts/Lexend-regular.fntdata"/><Relationship Id="rId10" Type="http://schemas.openxmlformats.org/officeDocument/2006/relationships/slide" Target="slides/slide3.xml"/><Relationship Id="rId32" Type="http://schemas.openxmlformats.org/officeDocument/2006/relationships/font" Target="fonts/LexendMedium-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Lexend-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7512a7ad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7512a7ad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67512a7a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67512a7a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727de5087_5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727de5087_5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8a879b09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8a879b09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727de5087_5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727de5087_5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727de5087_5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6727de5087_5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727de5087_5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727de5087_5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793589b75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6793589b75_0_4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793589b7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6793589b75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727de508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727de508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727de508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727de508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727de508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727de508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793589b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793589b7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727de508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727de508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727de5087_5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727de5087_5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Kita m</a:t>
            </a:r>
            <a:r>
              <a:rPr lang="en"/>
              <a:t>enerapkan YOLO (You Only Look Once) sebagai state of the art sistem deteksi objek real-time mutakhir yang menonjolkan kemampuan real-time-nya, mencapai akurasi dan kecepatan tinggi dengan secara bersamaan memprediksi kotak pembatas dan probabilitas kelas dengan jaringan neural tunggal.</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Kita melakukan eksploarasi</a:t>
            </a:r>
            <a:r>
              <a:rPr lang="en"/>
              <a:t> variasi arsitektur YOLOv3, YOLOv5, dan YOLOv8 untuk mengoptimalkan akurasi dan efisiensi sistem deteksi bentuk kehidupan karang.</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87aeab86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87aeab86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rtl="0" algn="ctr">
              <a:spcBef>
                <a:spcPts val="300"/>
              </a:spcBef>
              <a:spcAft>
                <a:spcPts val="0"/>
              </a:spcAft>
              <a:buClr>
                <a:srgbClr val="888888"/>
              </a:buClr>
              <a:buSzPts val="1600"/>
              <a:buNone/>
              <a:defRPr>
                <a:solidFill>
                  <a:srgbClr val="888888"/>
                </a:solidFill>
              </a:defRPr>
            </a:lvl1pPr>
            <a:lvl2pPr lvl="1" rtl="0" algn="ctr">
              <a:spcBef>
                <a:spcPts val="300"/>
              </a:spcBef>
              <a:spcAft>
                <a:spcPts val="0"/>
              </a:spcAft>
              <a:buClr>
                <a:srgbClr val="888888"/>
              </a:buClr>
              <a:buSzPts val="1400"/>
              <a:buNone/>
              <a:defRPr>
                <a:solidFill>
                  <a:srgbClr val="888888"/>
                </a:solidFill>
              </a:defRPr>
            </a:lvl2pPr>
            <a:lvl3pPr lvl="2" rtl="0" algn="ctr">
              <a:spcBef>
                <a:spcPts val="200"/>
              </a:spcBef>
              <a:spcAft>
                <a:spcPts val="0"/>
              </a:spcAft>
              <a:buClr>
                <a:srgbClr val="888888"/>
              </a:buClr>
              <a:buSzPts val="1200"/>
              <a:buNone/>
              <a:defRPr>
                <a:solidFill>
                  <a:srgbClr val="888888"/>
                </a:solidFill>
              </a:defRPr>
            </a:lvl3pPr>
            <a:lvl4pPr lvl="3" rtl="0" algn="ctr">
              <a:spcBef>
                <a:spcPts val="200"/>
              </a:spcBef>
              <a:spcAft>
                <a:spcPts val="0"/>
              </a:spcAft>
              <a:buClr>
                <a:srgbClr val="888888"/>
              </a:buClr>
              <a:buSzPts val="1000"/>
              <a:buNone/>
              <a:defRPr>
                <a:solidFill>
                  <a:srgbClr val="888888"/>
                </a:solidFill>
              </a:defRPr>
            </a:lvl4pPr>
            <a:lvl5pPr lvl="4" rtl="0" algn="ctr">
              <a:spcBef>
                <a:spcPts val="200"/>
              </a:spcBef>
              <a:spcAft>
                <a:spcPts val="0"/>
              </a:spcAft>
              <a:buClr>
                <a:srgbClr val="888888"/>
              </a:buClr>
              <a:buSzPts val="1000"/>
              <a:buNone/>
              <a:defRPr>
                <a:solidFill>
                  <a:srgbClr val="888888"/>
                </a:solidFill>
              </a:defRPr>
            </a:lvl5pPr>
            <a:lvl6pPr lvl="5" rtl="0" algn="ctr">
              <a:spcBef>
                <a:spcPts val="200"/>
              </a:spcBef>
              <a:spcAft>
                <a:spcPts val="0"/>
              </a:spcAft>
              <a:buClr>
                <a:srgbClr val="888888"/>
              </a:buClr>
              <a:buSzPts val="1000"/>
              <a:buNone/>
              <a:defRPr>
                <a:solidFill>
                  <a:srgbClr val="888888"/>
                </a:solidFill>
              </a:defRPr>
            </a:lvl6pPr>
            <a:lvl7pPr lvl="6" rtl="0" algn="ctr">
              <a:spcBef>
                <a:spcPts val="200"/>
              </a:spcBef>
              <a:spcAft>
                <a:spcPts val="0"/>
              </a:spcAft>
              <a:buClr>
                <a:srgbClr val="888888"/>
              </a:buClr>
              <a:buSzPts val="1000"/>
              <a:buNone/>
              <a:defRPr>
                <a:solidFill>
                  <a:srgbClr val="888888"/>
                </a:solidFill>
              </a:defRPr>
            </a:lvl7pPr>
            <a:lvl8pPr lvl="7" rtl="0" algn="ctr">
              <a:spcBef>
                <a:spcPts val="200"/>
              </a:spcBef>
              <a:spcAft>
                <a:spcPts val="0"/>
              </a:spcAft>
              <a:buClr>
                <a:srgbClr val="888888"/>
              </a:buClr>
              <a:buSzPts val="1000"/>
              <a:buNone/>
              <a:defRPr>
                <a:solidFill>
                  <a:srgbClr val="888888"/>
                </a:solidFill>
              </a:defRPr>
            </a:lvl8pPr>
            <a:lvl9pPr lvl="8" rtl="0"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68" name="Google Shape;68;p16"/>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rtl="0" algn="l">
              <a:spcBef>
                <a:spcPts val="0"/>
              </a:spcBef>
              <a:spcAft>
                <a:spcPts val="0"/>
              </a:spcAft>
              <a:buClr>
                <a:schemeClr val="dk1"/>
              </a:buClr>
              <a:buSzPts val="2000"/>
              <a:buFont typeface="Calibri"/>
              <a:buNone/>
              <a:defRPr b="1" sz="2000" cap="none"/>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74" name="Google Shape;74;p17"/>
          <p:cNvSpPr txBox="1"/>
          <p:nvPr>
            <p:ph idx="1" type="body"/>
          </p:nvPr>
        </p:nvSpPr>
        <p:spPr>
          <a:xfrm>
            <a:off x="361156" y="1453357"/>
            <a:ext cx="3886200" cy="7503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rgbClr val="888888"/>
              </a:buClr>
              <a:buSzPts val="1000"/>
              <a:buNone/>
              <a:defRPr sz="1000">
                <a:solidFill>
                  <a:srgbClr val="888888"/>
                </a:solidFill>
              </a:defRPr>
            </a:lvl1pPr>
            <a:lvl2pPr indent="-228600" lvl="1" marL="914400" rtl="0" algn="l">
              <a:spcBef>
                <a:spcPts val="200"/>
              </a:spcBef>
              <a:spcAft>
                <a:spcPts val="0"/>
              </a:spcAft>
              <a:buClr>
                <a:srgbClr val="888888"/>
              </a:buClr>
              <a:buSzPts val="900"/>
              <a:buNone/>
              <a:defRPr sz="900">
                <a:solidFill>
                  <a:srgbClr val="888888"/>
                </a:solidFill>
              </a:defRPr>
            </a:lvl2pPr>
            <a:lvl3pPr indent="-228600" lvl="2" marL="1371600" rtl="0" algn="l">
              <a:spcBef>
                <a:spcPts val="200"/>
              </a:spcBef>
              <a:spcAft>
                <a:spcPts val="0"/>
              </a:spcAft>
              <a:buClr>
                <a:srgbClr val="888888"/>
              </a:buClr>
              <a:buSzPts val="800"/>
              <a:buNone/>
              <a:defRPr sz="800">
                <a:solidFill>
                  <a:srgbClr val="888888"/>
                </a:solidFill>
              </a:defRPr>
            </a:lvl3pPr>
            <a:lvl4pPr indent="-228600" lvl="3" marL="1828800" rtl="0" algn="l">
              <a:spcBef>
                <a:spcPts val="100"/>
              </a:spcBef>
              <a:spcAft>
                <a:spcPts val="0"/>
              </a:spcAft>
              <a:buClr>
                <a:srgbClr val="888888"/>
              </a:buClr>
              <a:buSzPts val="700"/>
              <a:buNone/>
              <a:defRPr sz="700">
                <a:solidFill>
                  <a:srgbClr val="888888"/>
                </a:solidFill>
              </a:defRPr>
            </a:lvl4pPr>
            <a:lvl5pPr indent="-228600" lvl="4" marL="2286000" rtl="0" algn="l">
              <a:spcBef>
                <a:spcPts val="100"/>
              </a:spcBef>
              <a:spcAft>
                <a:spcPts val="0"/>
              </a:spcAft>
              <a:buClr>
                <a:srgbClr val="888888"/>
              </a:buClr>
              <a:buSzPts val="700"/>
              <a:buNone/>
              <a:defRPr sz="700">
                <a:solidFill>
                  <a:srgbClr val="888888"/>
                </a:solidFill>
              </a:defRPr>
            </a:lvl5pPr>
            <a:lvl6pPr indent="-228600" lvl="5" marL="2743200" rtl="0" algn="l">
              <a:spcBef>
                <a:spcPts val="100"/>
              </a:spcBef>
              <a:spcAft>
                <a:spcPts val="0"/>
              </a:spcAft>
              <a:buClr>
                <a:srgbClr val="888888"/>
              </a:buClr>
              <a:buSzPts val="700"/>
              <a:buNone/>
              <a:defRPr sz="700">
                <a:solidFill>
                  <a:srgbClr val="888888"/>
                </a:solidFill>
              </a:defRPr>
            </a:lvl6pPr>
            <a:lvl7pPr indent="-228600" lvl="6" marL="3200400" rtl="0" algn="l">
              <a:spcBef>
                <a:spcPts val="100"/>
              </a:spcBef>
              <a:spcAft>
                <a:spcPts val="0"/>
              </a:spcAft>
              <a:buClr>
                <a:srgbClr val="888888"/>
              </a:buClr>
              <a:buSzPts val="700"/>
              <a:buNone/>
              <a:defRPr sz="700">
                <a:solidFill>
                  <a:srgbClr val="888888"/>
                </a:solidFill>
              </a:defRPr>
            </a:lvl7pPr>
            <a:lvl8pPr indent="-228600" lvl="7" marL="3657600" rtl="0" algn="l">
              <a:spcBef>
                <a:spcPts val="100"/>
              </a:spcBef>
              <a:spcAft>
                <a:spcPts val="0"/>
              </a:spcAft>
              <a:buClr>
                <a:srgbClr val="888888"/>
              </a:buClr>
              <a:buSzPts val="700"/>
              <a:buNone/>
              <a:defRPr sz="700">
                <a:solidFill>
                  <a:srgbClr val="888888"/>
                </a:solidFill>
              </a:defRPr>
            </a:lvl8pPr>
            <a:lvl9pPr indent="-228600" lvl="8" marL="4114800" rtl="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0" name="Google Shape;80;p18"/>
          <p:cNvSpPr txBox="1"/>
          <p:nvPr>
            <p:ph idx="1" type="body"/>
          </p:nvPr>
        </p:nvSpPr>
        <p:spPr>
          <a:xfrm>
            <a:off x="2286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22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7" name="Google Shape;87;p19"/>
          <p:cNvSpPr txBox="1"/>
          <p:nvPr>
            <p:ph idx="1" type="body"/>
          </p:nvPr>
        </p:nvSpPr>
        <p:spPr>
          <a:xfrm>
            <a:off x="228600" y="767556"/>
            <a:ext cx="20202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2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11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11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96" name="Google Shape;96;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1" name="Google Shape;101;p21"/>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rtl="0" algn="l">
              <a:spcBef>
                <a:spcPts val="300"/>
              </a:spcBef>
              <a:spcAft>
                <a:spcPts val="0"/>
              </a:spcAft>
              <a:buClr>
                <a:schemeClr val="dk1"/>
              </a:buClr>
              <a:buSzPts val="1600"/>
              <a:buChar char="•"/>
              <a:defRPr sz="1600"/>
            </a:lvl1pPr>
            <a:lvl2pPr indent="-317500" lvl="1" marL="914400" rtl="0" algn="l">
              <a:spcBef>
                <a:spcPts val="300"/>
              </a:spcBef>
              <a:spcAft>
                <a:spcPts val="0"/>
              </a:spcAft>
              <a:buClr>
                <a:schemeClr val="dk1"/>
              </a:buClr>
              <a:buSzPts val="1400"/>
              <a:buChar char="–"/>
              <a:defRPr sz="1400"/>
            </a:lvl2pPr>
            <a:lvl3pPr indent="-304800" lvl="2" marL="1371600" rtl="0" algn="l">
              <a:spcBef>
                <a:spcPts val="200"/>
              </a:spcBef>
              <a:spcAft>
                <a:spcPts val="0"/>
              </a:spcAft>
              <a:buClr>
                <a:schemeClr val="dk1"/>
              </a:buClr>
              <a:buSzPts val="1200"/>
              <a:buChar char="•"/>
              <a:defRPr sz="1200"/>
            </a:lvl3pPr>
            <a:lvl4pPr indent="-292100" lvl="3" marL="1828800" rtl="0" algn="l">
              <a:spcBef>
                <a:spcPts val="200"/>
              </a:spcBef>
              <a:spcAft>
                <a:spcPts val="0"/>
              </a:spcAft>
              <a:buClr>
                <a:schemeClr val="dk1"/>
              </a:buClr>
              <a:buSzPts val="1000"/>
              <a:buChar char="–"/>
              <a:defRPr sz="1000"/>
            </a:lvl4pPr>
            <a:lvl5pPr indent="-292100" lvl="4" marL="2286000" rtl="0" algn="l">
              <a:spcBef>
                <a:spcPts val="200"/>
              </a:spcBef>
              <a:spcAft>
                <a:spcPts val="0"/>
              </a:spcAft>
              <a:buClr>
                <a:schemeClr val="dk1"/>
              </a:buClr>
              <a:buSzPts val="1000"/>
              <a:buChar char="»"/>
              <a:defRPr sz="1000"/>
            </a:lvl5pPr>
            <a:lvl6pPr indent="-292100" lvl="5" marL="2743200" rtl="0" algn="l">
              <a:spcBef>
                <a:spcPts val="200"/>
              </a:spcBef>
              <a:spcAft>
                <a:spcPts val="0"/>
              </a:spcAft>
              <a:buClr>
                <a:schemeClr val="dk1"/>
              </a:buClr>
              <a:buSzPts val="1000"/>
              <a:buChar char="•"/>
              <a:defRPr sz="1000"/>
            </a:lvl6pPr>
            <a:lvl7pPr indent="-292100" lvl="6" marL="3200400" rtl="0" algn="l">
              <a:spcBef>
                <a:spcPts val="200"/>
              </a:spcBef>
              <a:spcAft>
                <a:spcPts val="0"/>
              </a:spcAft>
              <a:buClr>
                <a:schemeClr val="dk1"/>
              </a:buClr>
              <a:buSzPts val="1000"/>
              <a:buChar char="•"/>
              <a:defRPr sz="1000"/>
            </a:lvl7pPr>
            <a:lvl8pPr indent="-292100" lvl="7" marL="3657600" rtl="0" algn="l">
              <a:spcBef>
                <a:spcPts val="200"/>
              </a:spcBef>
              <a:spcAft>
                <a:spcPts val="0"/>
              </a:spcAft>
              <a:buClr>
                <a:schemeClr val="dk1"/>
              </a:buClr>
              <a:buSzPts val="1000"/>
              <a:buChar char="•"/>
              <a:defRPr sz="1000"/>
            </a:lvl8pPr>
            <a:lvl9pPr indent="-292100" lvl="8" marL="4114800" rtl="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200" cy="23457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6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15" name="Google Shape;115;p23"/>
          <p:cNvSpPr txBox="1"/>
          <p:nvPr>
            <p:ph idx="1" type="body"/>
          </p:nvPr>
        </p:nvSpPr>
        <p:spPr>
          <a:xfrm rot="5400000">
            <a:off x="1154400" y="-125700"/>
            <a:ext cx="2263200" cy="41148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21" name="Google Shape;121;p24"/>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youtu.be/rFBefc5lNRQ" TargetMode="External"/><Relationship Id="rId4" Type="http://schemas.openxmlformats.org/officeDocument/2006/relationships/image" Target="../media/image13.png"/><Relationship Id="rId5" Type="http://schemas.openxmlformats.org/officeDocument/2006/relationships/hyperlink" Target="http://www.youtube.com/watch?v=rFBefc5lNRQ" TargetMode="External"/><Relationship Id="rId6" Type="http://schemas.openxmlformats.org/officeDocument/2006/relationships/image" Target="../media/image4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universe.roboflow.com/computer-vision-xiyu1/coral-life-forms-detection/model/4" TargetMode="External"/><Relationship Id="rId4" Type="http://schemas.openxmlformats.org/officeDocument/2006/relationships/image" Target="../media/image11.png"/><Relationship Id="rId5" Type="http://schemas.openxmlformats.org/officeDocument/2006/relationships/hyperlink" Target="https://universe.roboflow.com/computer-vision-xiyu1/coral-life-forms-detection/model/4" TargetMode="External"/><Relationship Id="rId6"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53.jp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50.jpg"/><Relationship Id="rId5" Type="http://schemas.openxmlformats.org/officeDocument/2006/relationships/image" Target="../media/image11.png"/><Relationship Id="rId6" Type="http://schemas.openxmlformats.org/officeDocument/2006/relationships/image" Target="../media/image43.png"/><Relationship Id="rId7" Type="http://schemas.openxmlformats.org/officeDocument/2006/relationships/image" Target="../media/image4.png"/></Relationships>
</file>

<file path=ppt/slides/_rels/slide17.xml.rels><?xml version="1.0" encoding="UTF-8" standalone="yes"?><Relationships xmlns="http://schemas.openxmlformats.org/package/2006/relationships"><Relationship Id="rId11" Type="http://schemas.openxmlformats.org/officeDocument/2006/relationships/hyperlink" Target="https://id.linkedin.com/in/nadyanovalina" TargetMode="External"/><Relationship Id="rId10" Type="http://schemas.openxmlformats.org/officeDocument/2006/relationships/hyperlink" Target="https://www.linkedin.com/in/harrison-han-1b624766/" TargetMode="External"/><Relationship Id="rId13" Type="http://schemas.openxmlformats.org/officeDocument/2006/relationships/hyperlink" Target="https://id.linkedin.com/in/i-putu-ananta-yogiswara-9087aa55" TargetMode="External"/><Relationship Id="rId12" Type="http://schemas.openxmlformats.org/officeDocument/2006/relationships/hyperlink" Target="https://id.linkedin.com/in/fafa-designer/in" TargetMode="External"/><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2.jpg"/><Relationship Id="rId4" Type="http://schemas.openxmlformats.org/officeDocument/2006/relationships/image" Target="../media/image4.png"/><Relationship Id="rId9" Type="http://schemas.openxmlformats.org/officeDocument/2006/relationships/hyperlink" Target="https://id.linkedin.com/in/yurixa" TargetMode="External"/><Relationship Id="rId15" Type="http://schemas.openxmlformats.org/officeDocument/2006/relationships/hyperlink" Target="https://www.linkedin.com/in/fitrah-ramadhan-84112b212/?originalSubdomain=id" TargetMode="External"/><Relationship Id="rId14" Type="http://schemas.openxmlformats.org/officeDocument/2006/relationships/hyperlink" Target="https://id.linkedin.com/in/i-putu-ananta-yogiswara-9087aa55" TargetMode="External"/><Relationship Id="rId16" Type="http://schemas.openxmlformats.org/officeDocument/2006/relationships/hyperlink" Target="https://www.linkedin.com/in/hilmy-rahmadani-17496215a/?originalSubdomain=id" TargetMode="External"/><Relationship Id="rId5" Type="http://schemas.openxmlformats.org/officeDocument/2006/relationships/image" Target="../media/image3.png"/><Relationship Id="rId6" Type="http://schemas.openxmlformats.org/officeDocument/2006/relationships/hyperlink" Target="https://www.linkedin.com/in/tri-wahyu-prabowo-465b50141" TargetMode="External"/><Relationship Id="rId7" Type="http://schemas.openxmlformats.org/officeDocument/2006/relationships/hyperlink" Target="https://id.linkedin.com/in/hendra-ronaldi-4a7a1b121" TargetMode="External"/><Relationship Id="rId8" Type="http://schemas.openxmlformats.org/officeDocument/2006/relationships/hyperlink" Target="https://id.linkedin.com/in/satriaji-darmawan-9a4b94206" TargetMode="External"/></Relationships>
</file>

<file path=ppt/slides/_rels/slide2.xml.rels><?xml version="1.0" encoding="UTF-8" standalone="yes"?><Relationships xmlns="http://schemas.openxmlformats.org/package/2006/relationships"><Relationship Id="rId20" Type="http://schemas.openxmlformats.org/officeDocument/2006/relationships/hyperlink" Target="https://id.linkedin.com/in/fafa-designer/in" TargetMode="External"/><Relationship Id="rId11" Type="http://schemas.openxmlformats.org/officeDocument/2006/relationships/hyperlink" Target="https://id.linkedin.com/in/yurixa" TargetMode="External"/><Relationship Id="rId22" Type="http://schemas.openxmlformats.org/officeDocument/2006/relationships/image" Target="../media/image6.jpg"/><Relationship Id="rId10" Type="http://schemas.openxmlformats.org/officeDocument/2006/relationships/image" Target="../media/image3.png"/><Relationship Id="rId21" Type="http://schemas.openxmlformats.org/officeDocument/2006/relationships/image" Target="../media/image13.png"/><Relationship Id="rId13" Type="http://schemas.openxmlformats.org/officeDocument/2006/relationships/hyperlink" Target="https://id.linkedin.com/in/nadyanovalina" TargetMode="External"/><Relationship Id="rId24" Type="http://schemas.openxmlformats.org/officeDocument/2006/relationships/image" Target="../media/image12.jpg"/><Relationship Id="rId12" Type="http://schemas.openxmlformats.org/officeDocument/2006/relationships/hyperlink" Target="https://id.linkedin.com/in/hendra-ronaldi-4a7a1b121" TargetMode="External"/><Relationship Id="rId23" Type="http://schemas.openxmlformats.org/officeDocument/2006/relationships/image" Target="../media/image33.jp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9.png"/><Relationship Id="rId9" Type="http://schemas.openxmlformats.org/officeDocument/2006/relationships/image" Target="../media/image5.png"/><Relationship Id="rId15" Type="http://schemas.openxmlformats.org/officeDocument/2006/relationships/hyperlink" Target="https://id.linkedin.com/in/harrison-han-1b624766" TargetMode="External"/><Relationship Id="rId14" Type="http://schemas.openxmlformats.org/officeDocument/2006/relationships/hyperlink" Target="https://id.linkedin.com/in/i-putu-ananta-yogiswara-9087aa55" TargetMode="External"/><Relationship Id="rId17" Type="http://schemas.openxmlformats.org/officeDocument/2006/relationships/hyperlink" Target="https://id.linkedin.com/in/satriaji-darmawan-9a4b94206" TargetMode="External"/><Relationship Id="rId16" Type="http://schemas.openxmlformats.org/officeDocument/2006/relationships/hyperlink" Target="https://www.linkedin.com/in/fitrah-ramadhan-84112b212/?originalSubdomain=id" TargetMode="External"/><Relationship Id="rId5" Type="http://schemas.openxmlformats.org/officeDocument/2006/relationships/image" Target="../media/image17.jpg"/><Relationship Id="rId19" Type="http://schemas.openxmlformats.org/officeDocument/2006/relationships/hyperlink" Target="https://www.linkedin.com/in/tri-wahyu-prabowo-465b50141" TargetMode="External"/><Relationship Id="rId6" Type="http://schemas.openxmlformats.org/officeDocument/2006/relationships/image" Target="../media/image7.jpg"/><Relationship Id="rId18" Type="http://schemas.openxmlformats.org/officeDocument/2006/relationships/hyperlink" Target="https://id.linkedin.com/in/hilmy-rahmadani-17496215a" TargetMode="External"/><Relationship Id="rId7" Type="http://schemas.openxmlformats.org/officeDocument/2006/relationships/image" Target="../media/image9.jp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oceanservice.noaa.gov/facts/coralreef-climate.html" TargetMode="External"/><Relationship Id="rId4" Type="http://schemas.openxmlformats.org/officeDocument/2006/relationships/image" Target="../media/image10.jp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1.jpg"/><Relationship Id="rId13" Type="http://schemas.openxmlformats.org/officeDocument/2006/relationships/image" Target="../media/image45.png"/><Relationship Id="rId12"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20.png"/><Relationship Id="rId15" Type="http://schemas.openxmlformats.org/officeDocument/2006/relationships/image" Target="../media/image31.png"/><Relationship Id="rId14" Type="http://schemas.openxmlformats.org/officeDocument/2006/relationships/image" Target="../media/image24.jpg"/><Relationship Id="rId17" Type="http://schemas.openxmlformats.org/officeDocument/2006/relationships/image" Target="../media/image32.png"/><Relationship Id="rId16" Type="http://schemas.openxmlformats.org/officeDocument/2006/relationships/image" Target="../media/image42.png"/><Relationship Id="rId5" Type="http://schemas.openxmlformats.org/officeDocument/2006/relationships/image" Target="../media/image22.png"/><Relationship Id="rId6" Type="http://schemas.openxmlformats.org/officeDocument/2006/relationships/image" Target="../media/image27.png"/><Relationship Id="rId18" Type="http://schemas.openxmlformats.org/officeDocument/2006/relationships/image" Target="../media/image30.jpg"/><Relationship Id="rId7" Type="http://schemas.openxmlformats.org/officeDocument/2006/relationships/image" Target="../media/image18.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universe.roboflow.com/computer-vision-xiyu1/coral-life-forms-detection/dataset/3" TargetMode="External"/><Relationship Id="rId4" Type="http://schemas.openxmlformats.org/officeDocument/2006/relationships/image" Target="../media/image37.png"/><Relationship Id="rId5" Type="http://schemas.openxmlformats.org/officeDocument/2006/relationships/image" Target="../media/image11.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4.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b="0" l="59842" r="0" t="0"/>
          <a:stretch/>
        </p:blipFill>
        <p:spPr>
          <a:xfrm rot="10800000">
            <a:off x="3672624" y="0"/>
            <a:ext cx="2884976" cy="5143500"/>
          </a:xfrm>
          <a:prstGeom prst="rect">
            <a:avLst/>
          </a:prstGeom>
          <a:noFill/>
          <a:ln>
            <a:noFill/>
          </a:ln>
        </p:spPr>
      </p:pic>
      <p:pic>
        <p:nvPicPr>
          <p:cNvPr id="130" name="Google Shape;130;p25"/>
          <p:cNvPicPr preferRelativeResize="0"/>
          <p:nvPr/>
        </p:nvPicPr>
        <p:blipFill>
          <a:blip r:embed="rId4">
            <a:alphaModFix/>
          </a:blip>
          <a:stretch>
            <a:fillRect/>
          </a:stretch>
        </p:blipFill>
        <p:spPr>
          <a:xfrm flipH="1">
            <a:off x="1822576" y="0"/>
            <a:ext cx="4780824" cy="5143499"/>
          </a:xfrm>
          <a:prstGeom prst="rect">
            <a:avLst/>
          </a:prstGeom>
          <a:noFill/>
          <a:ln>
            <a:noFill/>
          </a:ln>
        </p:spPr>
      </p:pic>
      <p:pic>
        <p:nvPicPr>
          <p:cNvPr id="131" name="Google Shape;131;p25"/>
          <p:cNvPicPr preferRelativeResize="0"/>
          <p:nvPr/>
        </p:nvPicPr>
        <p:blipFill>
          <a:blip r:embed="rId4">
            <a:alphaModFix/>
          </a:blip>
          <a:stretch>
            <a:fillRect/>
          </a:stretch>
        </p:blipFill>
        <p:spPr>
          <a:xfrm>
            <a:off x="3672625" y="0"/>
            <a:ext cx="1126500" cy="5143499"/>
          </a:xfrm>
          <a:prstGeom prst="rect">
            <a:avLst/>
          </a:prstGeom>
          <a:noFill/>
          <a:ln>
            <a:noFill/>
          </a:ln>
        </p:spPr>
      </p:pic>
      <p:pic>
        <p:nvPicPr>
          <p:cNvPr id="132" name="Google Shape;132;p25"/>
          <p:cNvPicPr preferRelativeResize="0"/>
          <p:nvPr/>
        </p:nvPicPr>
        <p:blipFill rotWithShape="1">
          <a:blip r:embed="rId5">
            <a:alphaModFix/>
          </a:blip>
          <a:srcRect b="0" l="32685" r="25171" t="0"/>
          <a:stretch/>
        </p:blipFill>
        <p:spPr>
          <a:xfrm flipH="1">
            <a:off x="2" y="0"/>
            <a:ext cx="3672623" cy="5143499"/>
          </a:xfrm>
          <a:prstGeom prst="rect">
            <a:avLst/>
          </a:prstGeom>
          <a:noFill/>
          <a:ln>
            <a:noFill/>
          </a:ln>
        </p:spPr>
      </p:pic>
      <p:pic>
        <p:nvPicPr>
          <p:cNvPr id="133" name="Google Shape;133;p25"/>
          <p:cNvPicPr preferRelativeResize="0"/>
          <p:nvPr/>
        </p:nvPicPr>
        <p:blipFill>
          <a:blip r:embed="rId4">
            <a:alphaModFix/>
          </a:blip>
          <a:stretch>
            <a:fillRect/>
          </a:stretch>
        </p:blipFill>
        <p:spPr>
          <a:xfrm flipH="1">
            <a:off x="1150550" y="0"/>
            <a:ext cx="2567875" cy="5143499"/>
          </a:xfrm>
          <a:prstGeom prst="rect">
            <a:avLst/>
          </a:prstGeom>
          <a:noFill/>
          <a:ln>
            <a:noFill/>
          </a:ln>
        </p:spPr>
      </p:pic>
      <p:sp>
        <p:nvSpPr>
          <p:cNvPr id="134" name="Google Shape;134;p25"/>
          <p:cNvSpPr txBox="1"/>
          <p:nvPr>
            <p:ph idx="1" type="subTitle"/>
          </p:nvPr>
        </p:nvSpPr>
        <p:spPr>
          <a:xfrm>
            <a:off x="1097274" y="2952858"/>
            <a:ext cx="7851900" cy="9849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sz="1600">
                <a:solidFill>
                  <a:srgbClr val="434343"/>
                </a:solidFill>
                <a:latin typeface="Lexend"/>
                <a:ea typeface="Lexend"/>
                <a:cs typeface="Lexend"/>
                <a:sym typeface="Lexend"/>
              </a:rPr>
              <a:t>Oppenheimer &amp; Alan Turing</a:t>
            </a:r>
            <a:endParaRPr b="1" sz="1600">
              <a:solidFill>
                <a:srgbClr val="434343"/>
              </a:solidFill>
              <a:latin typeface="Lexend"/>
              <a:ea typeface="Lexend"/>
              <a:cs typeface="Lexend"/>
              <a:sym typeface="Lexend"/>
            </a:endParaRPr>
          </a:p>
          <a:p>
            <a:pPr indent="0" lvl="0" marL="0" rtl="0" algn="r">
              <a:spcBef>
                <a:spcPts val="0"/>
              </a:spcBef>
              <a:spcAft>
                <a:spcPts val="0"/>
              </a:spcAft>
              <a:buNone/>
            </a:pPr>
            <a:r>
              <a:rPr lang="en" sz="1400">
                <a:solidFill>
                  <a:srgbClr val="999999"/>
                </a:solidFill>
                <a:latin typeface="Lexend Medium"/>
                <a:ea typeface="Lexend Medium"/>
                <a:cs typeface="Lexend Medium"/>
                <a:sym typeface="Lexend Medium"/>
              </a:rPr>
              <a:t>9 February 2024</a:t>
            </a:r>
            <a:endParaRPr sz="1400">
              <a:solidFill>
                <a:srgbClr val="999999"/>
              </a:solidFill>
              <a:latin typeface="Lexend Medium"/>
              <a:ea typeface="Lexend Medium"/>
              <a:cs typeface="Lexend Medium"/>
              <a:sym typeface="Lexend Medium"/>
            </a:endParaRPr>
          </a:p>
        </p:txBody>
      </p:sp>
      <p:sp>
        <p:nvSpPr>
          <p:cNvPr id="135" name="Google Shape;135;p25"/>
          <p:cNvSpPr txBox="1"/>
          <p:nvPr>
            <p:ph type="ctrTitle"/>
          </p:nvPr>
        </p:nvSpPr>
        <p:spPr>
          <a:xfrm>
            <a:off x="1097445" y="1053988"/>
            <a:ext cx="7851900" cy="185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SzPts val="891"/>
              <a:buNone/>
            </a:pPr>
            <a:r>
              <a:rPr lang="en" sz="3052">
                <a:solidFill>
                  <a:srgbClr val="E62020"/>
                </a:solidFill>
                <a:latin typeface="Lexend SemiBold"/>
                <a:ea typeface="Lexend SemiBold"/>
                <a:cs typeface="Lexend SemiBold"/>
                <a:sym typeface="Lexend SemiBold"/>
              </a:rPr>
              <a:t>Coral Life Forms Detection </a:t>
            </a:r>
            <a:endParaRPr sz="3052">
              <a:solidFill>
                <a:srgbClr val="E62020"/>
              </a:solidFill>
              <a:latin typeface="Lexend SemiBold"/>
              <a:ea typeface="Lexend SemiBold"/>
              <a:cs typeface="Lexend SemiBold"/>
              <a:sym typeface="Lexend SemiBold"/>
            </a:endParaRPr>
          </a:p>
          <a:p>
            <a:pPr indent="0" lvl="0" marL="0" rtl="0" algn="r">
              <a:spcBef>
                <a:spcPts val="0"/>
              </a:spcBef>
              <a:spcAft>
                <a:spcPts val="0"/>
              </a:spcAft>
              <a:buSzPts val="891"/>
              <a:buNone/>
            </a:pPr>
            <a:r>
              <a:rPr lang="en" sz="3052">
                <a:solidFill>
                  <a:srgbClr val="E62020"/>
                </a:solidFill>
                <a:latin typeface="Lexend SemiBold"/>
                <a:ea typeface="Lexend SemiBold"/>
                <a:cs typeface="Lexend SemiBold"/>
                <a:sym typeface="Lexend SemiBold"/>
              </a:rPr>
              <a:t>for Analysis of Climate Change </a:t>
            </a:r>
            <a:endParaRPr sz="3052">
              <a:solidFill>
                <a:srgbClr val="E62020"/>
              </a:solidFill>
              <a:latin typeface="Lexend SemiBold"/>
              <a:ea typeface="Lexend SemiBold"/>
              <a:cs typeface="Lexend SemiBold"/>
              <a:sym typeface="Lexend SemiBold"/>
            </a:endParaRPr>
          </a:p>
          <a:p>
            <a:pPr indent="0" lvl="0" marL="0" rtl="0" algn="r">
              <a:spcBef>
                <a:spcPts val="0"/>
              </a:spcBef>
              <a:spcAft>
                <a:spcPts val="0"/>
              </a:spcAft>
              <a:buSzPts val="891"/>
              <a:buNone/>
            </a:pPr>
            <a:r>
              <a:rPr lang="en" sz="3052">
                <a:solidFill>
                  <a:srgbClr val="E62020"/>
                </a:solidFill>
                <a:latin typeface="Lexend SemiBold"/>
                <a:ea typeface="Lexend SemiBold"/>
                <a:cs typeface="Lexend SemiBold"/>
                <a:sym typeface="Lexend SemiBold"/>
              </a:rPr>
              <a:t>Impact on Coral Biodiversity</a:t>
            </a:r>
            <a:endParaRPr sz="3052">
              <a:solidFill>
                <a:srgbClr val="E62020"/>
              </a:solidFill>
              <a:latin typeface="Lexend SemiBold"/>
              <a:ea typeface="Lexend SemiBold"/>
              <a:cs typeface="Lexend SemiBold"/>
              <a:sym typeface="Lexen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4"/>
          <p:cNvPicPr preferRelativeResize="0"/>
          <p:nvPr/>
        </p:nvPicPr>
        <p:blipFill>
          <a:blip r:embed="rId3">
            <a:alphaModFix/>
          </a:blip>
          <a:stretch>
            <a:fillRect/>
          </a:stretch>
        </p:blipFill>
        <p:spPr>
          <a:xfrm>
            <a:off x="8322075" y="0"/>
            <a:ext cx="821925" cy="433800"/>
          </a:xfrm>
          <a:prstGeom prst="rect">
            <a:avLst/>
          </a:prstGeom>
          <a:noFill/>
          <a:ln>
            <a:noFill/>
          </a:ln>
        </p:spPr>
      </p:pic>
      <p:pic>
        <p:nvPicPr>
          <p:cNvPr id="338" name="Google Shape;338;p34"/>
          <p:cNvPicPr preferRelativeResize="0"/>
          <p:nvPr/>
        </p:nvPicPr>
        <p:blipFill>
          <a:blip r:embed="rId3">
            <a:alphaModFix/>
          </a:blip>
          <a:stretch>
            <a:fillRect/>
          </a:stretch>
        </p:blipFill>
        <p:spPr>
          <a:xfrm rot="10800000">
            <a:off x="0" y="4710475"/>
            <a:ext cx="820475" cy="433025"/>
          </a:xfrm>
          <a:prstGeom prst="rect">
            <a:avLst/>
          </a:prstGeom>
          <a:noFill/>
          <a:ln>
            <a:noFill/>
          </a:ln>
        </p:spPr>
      </p:pic>
      <p:sp>
        <p:nvSpPr>
          <p:cNvPr id="339" name="Google Shape;339;p34"/>
          <p:cNvSpPr txBox="1"/>
          <p:nvPr>
            <p:ph idx="1" type="body"/>
          </p:nvPr>
        </p:nvSpPr>
        <p:spPr>
          <a:xfrm>
            <a:off x="311700" y="297000"/>
            <a:ext cx="8520600" cy="45495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852"/>
              <a:buNone/>
            </a:pPr>
            <a:r>
              <a:rPr lang="en" sz="1100">
                <a:solidFill>
                  <a:schemeClr val="dk1"/>
                </a:solidFill>
              </a:rPr>
              <a:t>To evaluate the performance of </a:t>
            </a:r>
            <a:r>
              <a:rPr lang="en" sz="1100">
                <a:solidFill>
                  <a:schemeClr val="dk1"/>
                </a:solidFill>
              </a:rPr>
              <a:t>our </a:t>
            </a:r>
            <a:r>
              <a:rPr b="1" lang="en" sz="1100">
                <a:solidFill>
                  <a:srgbClr val="E62020"/>
                </a:solidFill>
              </a:rPr>
              <a:t>YOLO</a:t>
            </a:r>
            <a:r>
              <a:rPr lang="en" sz="1100">
                <a:solidFill>
                  <a:schemeClr val="dk1"/>
                </a:solidFill>
              </a:rPr>
              <a:t> model, </a:t>
            </a:r>
            <a:r>
              <a:rPr lang="en" sz="1100">
                <a:solidFill>
                  <a:schemeClr val="dk1"/>
                </a:solidFill>
              </a:rPr>
              <a:t>We utilized </a:t>
            </a:r>
            <a:r>
              <a:rPr b="1" lang="en" sz="1100">
                <a:solidFill>
                  <a:srgbClr val="E62020"/>
                </a:solidFill>
              </a:rPr>
              <a:t>evaluation metrics</a:t>
            </a:r>
            <a:r>
              <a:rPr lang="en" sz="1100">
                <a:solidFill>
                  <a:schemeClr val="dk1"/>
                </a:solidFill>
              </a:rPr>
              <a:t> such as Precision, Recall, mAP50, and mAP(50-95).</a:t>
            </a:r>
            <a:r>
              <a:rPr lang="en" sz="1100">
                <a:solidFill>
                  <a:schemeClr val="dk1"/>
                </a:solidFill>
              </a:rPr>
              <a:t> </a:t>
            </a:r>
            <a:endParaRPr sz="1100">
              <a:solidFill>
                <a:schemeClr val="dk1"/>
              </a:solidFill>
            </a:endParaRPr>
          </a:p>
          <a:p>
            <a:pPr indent="0" lvl="0" marL="0" rtl="0" algn="just">
              <a:lnSpc>
                <a:spcPct val="95000"/>
              </a:lnSpc>
              <a:spcBef>
                <a:spcPts val="1200"/>
              </a:spcBef>
              <a:spcAft>
                <a:spcPts val="0"/>
              </a:spcAft>
              <a:buSzPts val="852"/>
              <a:buNone/>
            </a:pPr>
            <a:r>
              <a:rPr b="1" lang="en" sz="1100">
                <a:solidFill>
                  <a:srgbClr val="E62020"/>
                </a:solidFill>
              </a:rPr>
              <a:t>Precision:</a:t>
            </a:r>
            <a:endParaRPr b="1" sz="1100">
              <a:solidFill>
                <a:srgbClr val="E62020"/>
              </a:solidFill>
            </a:endParaRPr>
          </a:p>
          <a:p>
            <a:pPr indent="-292100" lvl="1" marL="400050" rtl="0" algn="just">
              <a:lnSpc>
                <a:spcPct val="95000"/>
              </a:lnSpc>
              <a:spcBef>
                <a:spcPts val="1200"/>
              </a:spcBef>
              <a:spcAft>
                <a:spcPts val="0"/>
              </a:spcAft>
              <a:buClr>
                <a:schemeClr val="dk1"/>
              </a:buClr>
              <a:buSzPts val="1000"/>
              <a:buChar char="○"/>
            </a:pPr>
            <a:r>
              <a:rPr b="1" lang="en" sz="1000">
                <a:solidFill>
                  <a:schemeClr val="dk1"/>
                </a:solidFill>
              </a:rPr>
              <a:t>Definition:</a:t>
            </a:r>
            <a:r>
              <a:rPr lang="en" sz="1000">
                <a:solidFill>
                  <a:schemeClr val="dk1"/>
                </a:solidFill>
              </a:rPr>
              <a:t> Precision measures the accuracy of positive predictions made by the model. It is the ratio of correctly predicted positive instances to the total instances predicted as positive.</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Formula:</a:t>
            </a:r>
            <a:r>
              <a:rPr lang="en" sz="1000">
                <a:solidFill>
                  <a:schemeClr val="dk1"/>
                </a:solidFill>
              </a:rPr>
              <a:t> Precision = True Positives / (True Positives + False Positives)</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Interpretation:</a:t>
            </a:r>
            <a:r>
              <a:rPr lang="en" sz="1000">
                <a:solidFill>
                  <a:schemeClr val="dk1"/>
                </a:solidFill>
              </a:rPr>
              <a:t> A high precision indicates that when the model predicts an object, it is likely to be correct.</a:t>
            </a:r>
            <a:endParaRPr sz="1000">
              <a:solidFill>
                <a:schemeClr val="dk1"/>
              </a:solidFill>
            </a:endParaRPr>
          </a:p>
          <a:p>
            <a:pPr indent="0" lvl="0" marL="0" rtl="0" algn="just">
              <a:lnSpc>
                <a:spcPct val="95000"/>
              </a:lnSpc>
              <a:spcBef>
                <a:spcPts val="1200"/>
              </a:spcBef>
              <a:spcAft>
                <a:spcPts val="0"/>
              </a:spcAft>
              <a:buSzPts val="852"/>
              <a:buNone/>
            </a:pPr>
            <a:r>
              <a:rPr b="1" lang="en" sz="1100">
                <a:solidFill>
                  <a:srgbClr val="E62020"/>
                </a:solidFill>
              </a:rPr>
              <a:t>Recall:</a:t>
            </a:r>
            <a:endParaRPr b="1" sz="1100">
              <a:solidFill>
                <a:srgbClr val="E62020"/>
              </a:solidFill>
            </a:endParaRPr>
          </a:p>
          <a:p>
            <a:pPr indent="-292100" lvl="1" marL="400050" rtl="0" algn="just">
              <a:lnSpc>
                <a:spcPct val="95000"/>
              </a:lnSpc>
              <a:spcBef>
                <a:spcPts val="1200"/>
              </a:spcBef>
              <a:spcAft>
                <a:spcPts val="0"/>
              </a:spcAft>
              <a:buClr>
                <a:schemeClr val="dk1"/>
              </a:buClr>
              <a:buSzPts val="1000"/>
              <a:buChar char="○"/>
            </a:pPr>
            <a:r>
              <a:rPr b="1" lang="en" sz="1000">
                <a:solidFill>
                  <a:schemeClr val="dk1"/>
                </a:solidFill>
              </a:rPr>
              <a:t>Definition:</a:t>
            </a:r>
            <a:r>
              <a:rPr lang="en" sz="1000">
                <a:solidFill>
                  <a:schemeClr val="dk1"/>
                </a:solidFill>
              </a:rPr>
              <a:t> Recall, also known as sensitivity or true positive rate, assesses the model's ability to capture all relevant instances of a class. It is the ratio of correctly predicted positive instances to the total actual positive instances.</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Formula:</a:t>
            </a:r>
            <a:r>
              <a:rPr lang="en" sz="1000">
                <a:solidFill>
                  <a:schemeClr val="dk1"/>
                </a:solidFill>
              </a:rPr>
              <a:t> Recall = True Positives / (True Positives + False Negatives)</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Interpretation:</a:t>
            </a:r>
            <a:r>
              <a:rPr lang="en" sz="1000">
                <a:solidFill>
                  <a:schemeClr val="dk1"/>
                </a:solidFill>
              </a:rPr>
              <a:t> A high recall value indicates that the model can effectively identify most of the true positive instances.</a:t>
            </a:r>
            <a:endParaRPr sz="1000">
              <a:solidFill>
                <a:schemeClr val="dk1"/>
              </a:solidFill>
            </a:endParaRPr>
          </a:p>
          <a:p>
            <a:pPr indent="0" lvl="0" marL="0" rtl="0" algn="just">
              <a:lnSpc>
                <a:spcPct val="95000"/>
              </a:lnSpc>
              <a:spcBef>
                <a:spcPts val="1200"/>
              </a:spcBef>
              <a:spcAft>
                <a:spcPts val="0"/>
              </a:spcAft>
              <a:buSzPts val="852"/>
              <a:buNone/>
            </a:pPr>
            <a:r>
              <a:rPr b="1" lang="en" sz="1100">
                <a:solidFill>
                  <a:srgbClr val="E62020"/>
                </a:solidFill>
              </a:rPr>
              <a:t>mAP50 (mean Average Precision at 50):</a:t>
            </a:r>
            <a:endParaRPr b="1" sz="1100">
              <a:solidFill>
                <a:srgbClr val="E62020"/>
              </a:solidFill>
            </a:endParaRPr>
          </a:p>
          <a:p>
            <a:pPr indent="-292100" lvl="1" marL="400050" rtl="0" algn="just">
              <a:lnSpc>
                <a:spcPct val="95000"/>
              </a:lnSpc>
              <a:spcBef>
                <a:spcPts val="1200"/>
              </a:spcBef>
              <a:spcAft>
                <a:spcPts val="0"/>
              </a:spcAft>
              <a:buClr>
                <a:schemeClr val="dk1"/>
              </a:buClr>
              <a:buSzPts val="1000"/>
              <a:buChar char="○"/>
            </a:pPr>
            <a:r>
              <a:rPr b="1" lang="en" sz="1000">
                <a:solidFill>
                  <a:schemeClr val="dk1"/>
                </a:solidFill>
              </a:rPr>
              <a:t>Definition:</a:t>
            </a:r>
            <a:r>
              <a:rPr lang="en" sz="1000">
                <a:solidFill>
                  <a:schemeClr val="dk1"/>
                </a:solidFill>
              </a:rPr>
              <a:t> mAP50 is the mean Average Precision calculated at an intersection over union (IoU) threshold of 50%. It represents the average precision across different confidence levels for predicted bounding boxes.</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Interpretation:</a:t>
            </a:r>
            <a:r>
              <a:rPr lang="en" sz="1000">
                <a:solidFill>
                  <a:schemeClr val="dk1"/>
                </a:solidFill>
              </a:rPr>
              <a:t> mAP50 gives an overview of the model's performance at a standard IoU threshold, which is commonly set at 50%.</a:t>
            </a:r>
            <a:endParaRPr sz="1000">
              <a:solidFill>
                <a:schemeClr val="dk1"/>
              </a:solidFill>
            </a:endParaRPr>
          </a:p>
          <a:p>
            <a:pPr indent="0" lvl="0" marL="0" rtl="0" algn="just">
              <a:lnSpc>
                <a:spcPct val="95000"/>
              </a:lnSpc>
              <a:spcBef>
                <a:spcPts val="1200"/>
              </a:spcBef>
              <a:spcAft>
                <a:spcPts val="0"/>
              </a:spcAft>
              <a:buSzPts val="852"/>
              <a:buNone/>
            </a:pPr>
            <a:r>
              <a:rPr b="1" lang="en" sz="1100">
                <a:solidFill>
                  <a:srgbClr val="E62020"/>
                </a:solidFill>
              </a:rPr>
              <a:t>mAP(50-95) (mean Average Precision between 50 and 95):</a:t>
            </a:r>
            <a:endParaRPr b="1" sz="1100">
              <a:solidFill>
                <a:srgbClr val="E62020"/>
              </a:solidFill>
            </a:endParaRPr>
          </a:p>
          <a:p>
            <a:pPr indent="-292100" lvl="1" marL="400050" rtl="0" algn="just">
              <a:lnSpc>
                <a:spcPct val="95000"/>
              </a:lnSpc>
              <a:spcBef>
                <a:spcPts val="1200"/>
              </a:spcBef>
              <a:spcAft>
                <a:spcPts val="0"/>
              </a:spcAft>
              <a:buClr>
                <a:schemeClr val="dk1"/>
              </a:buClr>
              <a:buSzPts val="1000"/>
              <a:buChar char="○"/>
            </a:pPr>
            <a:r>
              <a:rPr b="1" lang="en" sz="1000">
                <a:solidFill>
                  <a:schemeClr val="dk1"/>
                </a:solidFill>
              </a:rPr>
              <a:t>Definition:</a:t>
            </a:r>
            <a:r>
              <a:rPr lang="en" sz="1000">
                <a:solidFill>
                  <a:schemeClr val="dk1"/>
                </a:solidFill>
              </a:rPr>
              <a:t> mAP(50-95) is the mean Average Precision calculated over a range of IoU thresholds, typically from 50% to 95%. It provides a more comprehensive evaluation of the model's accuracy at varying degrees of overlap between predicted and ground truth bounding boxes.</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Interpretation:</a:t>
            </a:r>
            <a:r>
              <a:rPr lang="en" sz="1000">
                <a:solidFill>
                  <a:schemeClr val="dk1"/>
                </a:solidFill>
              </a:rPr>
              <a:t> mAP(50-95) offers insights into the model's robustness across a spectrum of IoU thresholds, accounting for different levels of object overlap.</a:t>
            </a:r>
            <a:endParaRPr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type="title"/>
          </p:nvPr>
        </p:nvSpPr>
        <p:spPr>
          <a:xfrm>
            <a:off x="430275" y="464934"/>
            <a:ext cx="1463400" cy="62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E62020"/>
                </a:solidFill>
              </a:rPr>
              <a:t>Results</a:t>
            </a:r>
            <a:endParaRPr b="1">
              <a:solidFill>
                <a:srgbClr val="E62020"/>
              </a:solidFill>
            </a:endParaRPr>
          </a:p>
        </p:txBody>
      </p:sp>
      <p:sp>
        <p:nvSpPr>
          <p:cNvPr id="345" name="Google Shape;345;p35"/>
          <p:cNvSpPr txBox="1"/>
          <p:nvPr>
            <p:ph idx="1" type="body"/>
          </p:nvPr>
        </p:nvSpPr>
        <p:spPr>
          <a:xfrm>
            <a:off x="7830182" y="1088024"/>
            <a:ext cx="1463400" cy="50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solidFill>
                  <a:srgbClr val="E62020"/>
                </a:solidFill>
              </a:rPr>
              <a:t>YOLOv3u</a:t>
            </a:r>
            <a:endParaRPr b="1" sz="1500">
              <a:solidFill>
                <a:srgbClr val="E62020"/>
              </a:solidFill>
            </a:endParaRPr>
          </a:p>
        </p:txBody>
      </p:sp>
      <p:pic>
        <p:nvPicPr>
          <p:cNvPr id="346" name="Google Shape;346;p35"/>
          <p:cNvPicPr preferRelativeResize="0"/>
          <p:nvPr/>
        </p:nvPicPr>
        <p:blipFill>
          <a:blip r:embed="rId3">
            <a:alphaModFix/>
          </a:blip>
          <a:stretch>
            <a:fillRect/>
          </a:stretch>
        </p:blipFill>
        <p:spPr>
          <a:xfrm>
            <a:off x="8115300" y="0"/>
            <a:ext cx="1028700" cy="542925"/>
          </a:xfrm>
          <a:prstGeom prst="rect">
            <a:avLst/>
          </a:prstGeom>
          <a:noFill/>
          <a:ln>
            <a:noFill/>
          </a:ln>
        </p:spPr>
      </p:pic>
      <p:pic>
        <p:nvPicPr>
          <p:cNvPr id="347" name="Google Shape;347;p35"/>
          <p:cNvPicPr preferRelativeResize="0"/>
          <p:nvPr/>
        </p:nvPicPr>
        <p:blipFill>
          <a:blip r:embed="rId3">
            <a:alphaModFix/>
          </a:blip>
          <a:stretch>
            <a:fillRect/>
          </a:stretch>
        </p:blipFill>
        <p:spPr>
          <a:xfrm rot="10800000">
            <a:off x="0" y="4600575"/>
            <a:ext cx="1028700" cy="542925"/>
          </a:xfrm>
          <a:prstGeom prst="rect">
            <a:avLst/>
          </a:prstGeom>
          <a:noFill/>
          <a:ln>
            <a:noFill/>
          </a:ln>
        </p:spPr>
      </p:pic>
      <p:pic>
        <p:nvPicPr>
          <p:cNvPr id="348" name="Google Shape;348;p35"/>
          <p:cNvPicPr preferRelativeResize="0"/>
          <p:nvPr/>
        </p:nvPicPr>
        <p:blipFill>
          <a:blip r:embed="rId4">
            <a:alphaModFix/>
          </a:blip>
          <a:stretch>
            <a:fillRect/>
          </a:stretch>
        </p:blipFill>
        <p:spPr>
          <a:xfrm>
            <a:off x="2517663" y="707931"/>
            <a:ext cx="5161207" cy="1262849"/>
          </a:xfrm>
          <a:prstGeom prst="rect">
            <a:avLst/>
          </a:prstGeom>
          <a:noFill/>
          <a:ln>
            <a:noFill/>
          </a:ln>
        </p:spPr>
      </p:pic>
      <p:pic>
        <p:nvPicPr>
          <p:cNvPr id="349" name="Google Shape;349;p35"/>
          <p:cNvPicPr preferRelativeResize="0"/>
          <p:nvPr/>
        </p:nvPicPr>
        <p:blipFill>
          <a:blip r:embed="rId5">
            <a:alphaModFix/>
          </a:blip>
          <a:stretch>
            <a:fillRect/>
          </a:stretch>
        </p:blipFill>
        <p:spPr>
          <a:xfrm>
            <a:off x="2517663" y="2039953"/>
            <a:ext cx="5161207" cy="1262849"/>
          </a:xfrm>
          <a:prstGeom prst="rect">
            <a:avLst/>
          </a:prstGeom>
          <a:noFill/>
          <a:ln>
            <a:noFill/>
          </a:ln>
        </p:spPr>
      </p:pic>
      <p:pic>
        <p:nvPicPr>
          <p:cNvPr id="350" name="Google Shape;350;p35"/>
          <p:cNvPicPr preferRelativeResize="0"/>
          <p:nvPr/>
        </p:nvPicPr>
        <p:blipFill>
          <a:blip r:embed="rId6">
            <a:alphaModFix/>
          </a:blip>
          <a:stretch>
            <a:fillRect/>
          </a:stretch>
        </p:blipFill>
        <p:spPr>
          <a:xfrm>
            <a:off x="2517663" y="3371976"/>
            <a:ext cx="5161207" cy="1262849"/>
          </a:xfrm>
          <a:prstGeom prst="rect">
            <a:avLst/>
          </a:prstGeom>
          <a:noFill/>
          <a:ln>
            <a:noFill/>
          </a:ln>
        </p:spPr>
      </p:pic>
      <p:sp>
        <p:nvSpPr>
          <p:cNvPr id="351" name="Google Shape;351;p35"/>
          <p:cNvSpPr txBox="1"/>
          <p:nvPr>
            <p:ph idx="1" type="body"/>
          </p:nvPr>
        </p:nvSpPr>
        <p:spPr>
          <a:xfrm>
            <a:off x="7830182" y="2420055"/>
            <a:ext cx="1463400" cy="50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solidFill>
                  <a:srgbClr val="E62020"/>
                </a:solidFill>
              </a:rPr>
              <a:t>YOLOv5s</a:t>
            </a:r>
            <a:endParaRPr b="1" sz="1500">
              <a:solidFill>
                <a:srgbClr val="E62020"/>
              </a:solidFill>
            </a:endParaRPr>
          </a:p>
        </p:txBody>
      </p:sp>
      <p:sp>
        <p:nvSpPr>
          <p:cNvPr id="352" name="Google Shape;352;p35"/>
          <p:cNvSpPr txBox="1"/>
          <p:nvPr>
            <p:ph idx="1" type="body"/>
          </p:nvPr>
        </p:nvSpPr>
        <p:spPr>
          <a:xfrm>
            <a:off x="7830182" y="3752071"/>
            <a:ext cx="1463400" cy="50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solidFill>
                  <a:srgbClr val="E62020"/>
                </a:solidFill>
              </a:rPr>
              <a:t>YOLOv8s</a:t>
            </a:r>
            <a:endParaRPr b="1" sz="1500">
              <a:solidFill>
                <a:srgbClr val="E62020"/>
              </a:solidFill>
            </a:endParaRPr>
          </a:p>
        </p:txBody>
      </p:sp>
      <p:sp>
        <p:nvSpPr>
          <p:cNvPr id="353" name="Google Shape;353;p35"/>
          <p:cNvSpPr txBox="1"/>
          <p:nvPr/>
        </p:nvSpPr>
        <p:spPr>
          <a:xfrm>
            <a:off x="430275" y="2155747"/>
            <a:ext cx="20874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Validation Results from representatives of each version from YOLOv3, YOLOv5, and YOLOv8</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6"/>
          <p:cNvSpPr txBox="1"/>
          <p:nvPr>
            <p:ph type="title"/>
          </p:nvPr>
        </p:nvSpPr>
        <p:spPr>
          <a:xfrm>
            <a:off x="0" y="-61900"/>
            <a:ext cx="9144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solidFill>
                  <a:srgbClr val="E62020"/>
                </a:solidFill>
              </a:rPr>
              <a:t>Overall Results Comparison</a:t>
            </a:r>
            <a:endParaRPr b="1" sz="2020">
              <a:solidFill>
                <a:srgbClr val="E62020"/>
              </a:solidFill>
            </a:endParaRPr>
          </a:p>
        </p:txBody>
      </p:sp>
      <p:pic>
        <p:nvPicPr>
          <p:cNvPr id="359" name="Google Shape;359;p36"/>
          <p:cNvPicPr preferRelativeResize="0"/>
          <p:nvPr/>
        </p:nvPicPr>
        <p:blipFill>
          <a:blip r:embed="rId3">
            <a:alphaModFix/>
          </a:blip>
          <a:stretch>
            <a:fillRect/>
          </a:stretch>
        </p:blipFill>
        <p:spPr>
          <a:xfrm>
            <a:off x="8115300" y="0"/>
            <a:ext cx="1028700" cy="542925"/>
          </a:xfrm>
          <a:prstGeom prst="rect">
            <a:avLst/>
          </a:prstGeom>
          <a:noFill/>
          <a:ln>
            <a:noFill/>
          </a:ln>
        </p:spPr>
      </p:pic>
      <p:pic>
        <p:nvPicPr>
          <p:cNvPr id="360" name="Google Shape;360;p36"/>
          <p:cNvPicPr preferRelativeResize="0"/>
          <p:nvPr/>
        </p:nvPicPr>
        <p:blipFill>
          <a:blip r:embed="rId3">
            <a:alphaModFix/>
          </a:blip>
          <a:stretch>
            <a:fillRect/>
          </a:stretch>
        </p:blipFill>
        <p:spPr>
          <a:xfrm rot="10800000">
            <a:off x="0" y="4874175"/>
            <a:ext cx="510275" cy="269325"/>
          </a:xfrm>
          <a:prstGeom prst="rect">
            <a:avLst/>
          </a:prstGeom>
          <a:noFill/>
          <a:ln>
            <a:noFill/>
          </a:ln>
        </p:spPr>
      </p:pic>
      <p:graphicFrame>
        <p:nvGraphicFramePr>
          <p:cNvPr id="361" name="Google Shape;361;p36"/>
          <p:cNvGraphicFramePr/>
          <p:nvPr/>
        </p:nvGraphicFramePr>
        <p:xfrm>
          <a:off x="252888" y="413925"/>
          <a:ext cx="3000000" cy="3000000"/>
        </p:xfrm>
        <a:graphic>
          <a:graphicData uri="http://schemas.openxmlformats.org/drawingml/2006/table">
            <a:tbl>
              <a:tblPr>
                <a:noFill/>
                <a:tableStyleId>{6AB8B3BE-6F2D-4EB3-9E7D-7AABDC3C09BF}</a:tableStyleId>
              </a:tblPr>
              <a:tblGrid>
                <a:gridCol w="1125425"/>
                <a:gridCol w="714025"/>
                <a:gridCol w="773300"/>
                <a:gridCol w="717625"/>
                <a:gridCol w="599525"/>
                <a:gridCol w="996650"/>
                <a:gridCol w="728550"/>
                <a:gridCol w="793725"/>
                <a:gridCol w="1188375"/>
                <a:gridCol w="1001025"/>
              </a:tblGrid>
              <a:tr h="381000">
                <a:tc>
                  <a:txBody>
                    <a:bodyPr/>
                    <a:lstStyle/>
                    <a:p>
                      <a:pPr indent="0" lvl="0" marL="0" rtl="0" algn="ctr">
                        <a:spcBef>
                          <a:spcPts val="0"/>
                        </a:spcBef>
                        <a:spcAft>
                          <a:spcPts val="0"/>
                        </a:spcAft>
                        <a:buNone/>
                      </a:pPr>
                      <a:r>
                        <a:rPr b="1" lang="en">
                          <a:solidFill>
                            <a:schemeClr val="lt1"/>
                          </a:solidFill>
                        </a:rPr>
                        <a:t>Model</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epoch</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Input size</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Batch size</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GPU</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Precision</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Clr>
                          <a:schemeClr val="dk1"/>
                        </a:buClr>
                        <a:buSzPts val="1100"/>
                        <a:buFont typeface="Arial"/>
                        <a:buNone/>
                      </a:pPr>
                      <a:r>
                        <a:rPr b="1" lang="en">
                          <a:solidFill>
                            <a:schemeClr val="lt1"/>
                          </a:solidFill>
                        </a:rPr>
                        <a:t>Recall</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Clr>
                          <a:schemeClr val="dk1"/>
                        </a:buClr>
                        <a:buSzPts val="1100"/>
                        <a:buFont typeface="Arial"/>
                        <a:buNone/>
                      </a:pPr>
                      <a:r>
                        <a:rPr b="1" lang="en">
                          <a:solidFill>
                            <a:schemeClr val="lt1"/>
                          </a:solidFill>
                        </a:rPr>
                        <a:t>mAP50</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mAP(50-95)</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Inference time (ms)</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r>
              <a:tr h="336675">
                <a:tc>
                  <a:txBody>
                    <a:bodyPr/>
                    <a:lstStyle/>
                    <a:p>
                      <a:pPr indent="0" lvl="0" marL="0" rtl="0" algn="l">
                        <a:spcBef>
                          <a:spcPts val="0"/>
                        </a:spcBef>
                        <a:spcAft>
                          <a:spcPts val="0"/>
                        </a:spcAft>
                        <a:buNone/>
                      </a:pPr>
                      <a:r>
                        <a:rPr lang="en">
                          <a:solidFill>
                            <a:schemeClr val="dk1"/>
                          </a:solidFill>
                        </a:rPr>
                        <a:t>YOLOv3</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0.784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0.664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0.715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±18</a:t>
                      </a:r>
                      <a:endParaRPr sz="105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YOLOv3u</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0.778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0.810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0.644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sz="1050">
                          <a:solidFill>
                            <a:schemeClr val="dk1"/>
                          </a:solidFill>
                        </a:rPr>
                        <a:t>±21</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YOLOv5s</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0.755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0.510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0.562</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0.310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±11</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YOLOv5m</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0.707</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0.562</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0.308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±10</a:t>
                      </a:r>
                      <a:endParaRPr sz="105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YOLOv5l</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0.742</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0.706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0.687</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0.582</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±10</a:t>
                      </a:r>
                      <a:endParaRPr sz="105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YOLOv8n</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0.840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0.625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0.750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0.538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±11</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YOLOv8s</a:t>
                      </a:r>
                      <a:endParaRPr b="1">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100</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416</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16</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T4</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0.859</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0.779</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0.829</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0.637</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Clr>
                          <a:schemeClr val="dk1"/>
                        </a:buClr>
                        <a:buSzPts val="1100"/>
                        <a:buFont typeface="Arial"/>
                        <a:buNone/>
                      </a:pPr>
                      <a:r>
                        <a:rPr b="1" lang="en" sz="1050">
                          <a:solidFill>
                            <a:schemeClr val="dk1"/>
                          </a:solidFill>
                        </a:rPr>
                        <a:t>±11</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YOLOv8m</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0.877</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0.748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0.820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0.631</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YOLOv8l</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0.843</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0.768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0.828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0.660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±18</a:t>
                      </a:r>
                      <a:endParaRPr sz="105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YOLOv8x</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0.801</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0.695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0.782</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0.535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±59</a:t>
                      </a:r>
                      <a:endParaRPr sz="105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solidFill>
                  <a:srgbClr val="E62020"/>
                </a:solidFill>
                <a:hlinkClick r:id="rId3">
                  <a:extLst>
                    <a:ext uri="{A12FA001-AC4F-418D-AE19-62706E023703}">
                      <ahyp:hlinkClr val="tx"/>
                    </a:ext>
                  </a:extLst>
                </a:hlinkClick>
              </a:rPr>
              <a:t>Video Inference Result (YOLOv8s)</a:t>
            </a:r>
            <a:endParaRPr b="1">
              <a:solidFill>
                <a:srgbClr val="E62020"/>
              </a:solidFill>
            </a:endParaRPr>
          </a:p>
        </p:txBody>
      </p:sp>
      <p:pic>
        <p:nvPicPr>
          <p:cNvPr id="367" name="Google Shape;367;p37"/>
          <p:cNvPicPr preferRelativeResize="0"/>
          <p:nvPr/>
        </p:nvPicPr>
        <p:blipFill>
          <a:blip r:embed="rId4">
            <a:alphaModFix/>
          </a:blip>
          <a:stretch>
            <a:fillRect/>
          </a:stretch>
        </p:blipFill>
        <p:spPr>
          <a:xfrm rot="10800000">
            <a:off x="8267700" y="-12"/>
            <a:ext cx="876300" cy="828675"/>
          </a:xfrm>
          <a:prstGeom prst="rect">
            <a:avLst/>
          </a:prstGeom>
          <a:noFill/>
          <a:ln>
            <a:noFill/>
          </a:ln>
        </p:spPr>
      </p:pic>
      <p:pic>
        <p:nvPicPr>
          <p:cNvPr id="368" name="Google Shape;368;p37" title="Video Inference Result (YOLOv8s)">
            <a:hlinkClick r:id="rId5"/>
          </p:cNvPr>
          <p:cNvPicPr preferRelativeResize="0"/>
          <p:nvPr/>
        </p:nvPicPr>
        <p:blipFill>
          <a:blip r:embed="rId6">
            <a:alphaModFix/>
          </a:blip>
          <a:stretch>
            <a:fillRect/>
          </a:stretch>
        </p:blipFill>
        <p:spPr>
          <a:xfrm>
            <a:off x="1263725" y="1065725"/>
            <a:ext cx="6616550" cy="3721825"/>
          </a:xfrm>
          <a:prstGeom prst="rect">
            <a:avLst/>
          </a:prstGeom>
          <a:noFill/>
          <a:ln cap="flat" cmpd="sng" w="38100">
            <a:solidFill>
              <a:srgbClr val="E62020"/>
            </a:solidFill>
            <a:prstDash val="dash"/>
            <a:round/>
            <a:headEnd len="sm" w="sm" type="none"/>
            <a:tailEnd len="sm" w="sm" type="none"/>
          </a:ln>
        </p:spPr>
      </p:pic>
      <p:pic>
        <p:nvPicPr>
          <p:cNvPr id="369" name="Google Shape;369;p37"/>
          <p:cNvPicPr preferRelativeResize="0"/>
          <p:nvPr/>
        </p:nvPicPr>
        <p:blipFill>
          <a:blip r:embed="rId4">
            <a:alphaModFix/>
          </a:blip>
          <a:stretch>
            <a:fillRect/>
          </a:stretch>
        </p:blipFill>
        <p:spPr>
          <a:xfrm>
            <a:off x="0" y="4314813"/>
            <a:ext cx="876300" cy="82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Real-world Application</a:t>
            </a:r>
            <a:endParaRPr b="1">
              <a:solidFill>
                <a:srgbClr val="E62020"/>
              </a:solidFill>
            </a:endParaRPr>
          </a:p>
        </p:txBody>
      </p:sp>
      <p:sp>
        <p:nvSpPr>
          <p:cNvPr id="375" name="Google Shape;375;p38"/>
          <p:cNvSpPr txBox="1"/>
          <p:nvPr>
            <p:ph idx="1" type="body"/>
          </p:nvPr>
        </p:nvSpPr>
        <p:spPr>
          <a:xfrm>
            <a:off x="311700" y="4066650"/>
            <a:ext cx="8520600" cy="610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u="sng">
                <a:solidFill>
                  <a:srgbClr val="E62020"/>
                </a:solidFill>
                <a:hlinkClick r:id="rId3">
                  <a:extLst>
                    <a:ext uri="{A12FA001-AC4F-418D-AE19-62706E023703}">
                      <ahyp:hlinkClr val="tx"/>
                    </a:ext>
                  </a:extLst>
                </a:hlinkClick>
              </a:rPr>
              <a:t>Roboflow Web Deployment</a:t>
            </a:r>
            <a:endParaRPr b="1">
              <a:solidFill>
                <a:srgbClr val="E62020"/>
              </a:solidFill>
            </a:endParaRPr>
          </a:p>
        </p:txBody>
      </p:sp>
      <p:pic>
        <p:nvPicPr>
          <p:cNvPr id="376" name="Google Shape;376;p38"/>
          <p:cNvPicPr preferRelativeResize="0"/>
          <p:nvPr/>
        </p:nvPicPr>
        <p:blipFill>
          <a:blip r:embed="rId4">
            <a:alphaModFix/>
          </a:blip>
          <a:stretch>
            <a:fillRect/>
          </a:stretch>
        </p:blipFill>
        <p:spPr>
          <a:xfrm>
            <a:off x="8115300" y="0"/>
            <a:ext cx="1028700" cy="542925"/>
          </a:xfrm>
          <a:prstGeom prst="rect">
            <a:avLst/>
          </a:prstGeom>
          <a:noFill/>
          <a:ln>
            <a:noFill/>
          </a:ln>
        </p:spPr>
      </p:pic>
      <p:pic>
        <p:nvPicPr>
          <p:cNvPr id="377" name="Google Shape;377;p38"/>
          <p:cNvPicPr preferRelativeResize="0"/>
          <p:nvPr/>
        </p:nvPicPr>
        <p:blipFill>
          <a:blip r:embed="rId4">
            <a:alphaModFix/>
          </a:blip>
          <a:stretch>
            <a:fillRect/>
          </a:stretch>
        </p:blipFill>
        <p:spPr>
          <a:xfrm rot="10800000">
            <a:off x="0" y="4600575"/>
            <a:ext cx="1028700" cy="542925"/>
          </a:xfrm>
          <a:prstGeom prst="rect">
            <a:avLst/>
          </a:prstGeom>
          <a:noFill/>
          <a:ln>
            <a:noFill/>
          </a:ln>
        </p:spPr>
      </p:pic>
      <p:pic>
        <p:nvPicPr>
          <p:cNvPr id="378" name="Google Shape;378;p38">
            <a:hlinkClick r:id="rId5"/>
          </p:cNvPr>
          <p:cNvPicPr preferRelativeResize="0"/>
          <p:nvPr/>
        </p:nvPicPr>
        <p:blipFill>
          <a:blip r:embed="rId6">
            <a:alphaModFix/>
          </a:blip>
          <a:stretch>
            <a:fillRect/>
          </a:stretch>
        </p:blipFill>
        <p:spPr>
          <a:xfrm>
            <a:off x="1680275" y="1060096"/>
            <a:ext cx="5783450" cy="3006549"/>
          </a:xfrm>
          <a:prstGeom prst="rect">
            <a:avLst/>
          </a:prstGeom>
          <a:noFill/>
          <a:ln cap="flat" cmpd="sng" w="38100">
            <a:solidFill>
              <a:srgbClr val="E62020"/>
            </a:solidFill>
            <a:prstDash val="dash"/>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Conclusion</a:t>
            </a:r>
            <a:endParaRPr b="1">
              <a:solidFill>
                <a:srgbClr val="E62020"/>
              </a:solidFill>
            </a:endParaRPr>
          </a:p>
        </p:txBody>
      </p:sp>
      <p:sp>
        <p:nvSpPr>
          <p:cNvPr id="384" name="Google Shape;384;p39"/>
          <p:cNvSpPr txBox="1"/>
          <p:nvPr>
            <p:ph idx="1" type="body"/>
          </p:nvPr>
        </p:nvSpPr>
        <p:spPr>
          <a:xfrm>
            <a:off x="811050" y="949325"/>
            <a:ext cx="8021100" cy="3609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400">
                <a:solidFill>
                  <a:schemeClr val="dk1"/>
                </a:solidFill>
              </a:rPr>
              <a:t>Upon comparing the training results among YOLOv3, YOLOv5, and YOLOv8, it becomes evident, based on precision, recall, and mAP evaluation metrics, that YOLOv8 achieves the highest overall evaluation score when compared to the other YOLO variants.</a:t>
            </a:r>
            <a:endParaRPr sz="1400">
              <a:solidFill>
                <a:schemeClr val="dk1"/>
              </a:solidFill>
            </a:endParaRPr>
          </a:p>
          <a:p>
            <a:pPr indent="0" lvl="0" marL="0" rtl="0" algn="just">
              <a:spcBef>
                <a:spcPts val="1200"/>
              </a:spcBef>
              <a:spcAft>
                <a:spcPts val="1200"/>
              </a:spcAft>
              <a:buNone/>
            </a:pPr>
            <a:r>
              <a:rPr lang="en" sz="1400">
                <a:solidFill>
                  <a:schemeClr val="dk1"/>
                </a:solidFill>
              </a:rPr>
              <a:t>Considering the real-time deployment needs that necessitate fast inference times, we conclude that the YOLOv8s variation is the most optimal model for real-time deployment purposes. Where the overall score results on the evaluation metrics are among the highest.</a:t>
            </a:r>
            <a:br>
              <a:rPr lang="en" sz="1400">
                <a:solidFill>
                  <a:schemeClr val="dk1"/>
                </a:solidFill>
              </a:rPr>
            </a:br>
            <a:r>
              <a:rPr b="1" lang="en" sz="1400">
                <a:solidFill>
                  <a:schemeClr val="dk1"/>
                </a:solidFill>
              </a:rPr>
              <a:t>(</a:t>
            </a:r>
            <a:r>
              <a:rPr b="1" lang="en" sz="1400">
                <a:solidFill>
                  <a:srgbClr val="E62020"/>
                </a:solidFill>
              </a:rPr>
              <a:t>Precision: 0.859</a:t>
            </a:r>
            <a:r>
              <a:rPr b="1" lang="en" sz="1400">
                <a:solidFill>
                  <a:schemeClr val="dk1"/>
                </a:solidFill>
              </a:rPr>
              <a:t>; </a:t>
            </a:r>
            <a:r>
              <a:rPr b="1" lang="en" sz="1400">
                <a:solidFill>
                  <a:srgbClr val="E62020"/>
                </a:solidFill>
              </a:rPr>
              <a:t>Recall: 0.779</a:t>
            </a:r>
            <a:r>
              <a:rPr b="1" lang="en" sz="1400">
                <a:solidFill>
                  <a:schemeClr val="dk1"/>
                </a:solidFill>
              </a:rPr>
              <a:t>; </a:t>
            </a:r>
            <a:r>
              <a:rPr b="1" lang="en" sz="1400">
                <a:solidFill>
                  <a:srgbClr val="E62020"/>
                </a:solidFill>
              </a:rPr>
              <a:t>mAP50: 0.829</a:t>
            </a:r>
            <a:r>
              <a:rPr b="1" lang="en" sz="1400">
                <a:solidFill>
                  <a:schemeClr val="dk1"/>
                </a:solidFill>
              </a:rPr>
              <a:t>; </a:t>
            </a:r>
            <a:r>
              <a:rPr b="1" lang="en" sz="1400">
                <a:solidFill>
                  <a:srgbClr val="E62020"/>
                </a:solidFill>
              </a:rPr>
              <a:t>mAP (50-95): 0.637</a:t>
            </a:r>
            <a:r>
              <a:rPr b="1" lang="en" sz="1400">
                <a:solidFill>
                  <a:schemeClr val="dk1"/>
                </a:solidFill>
              </a:rPr>
              <a:t>)</a:t>
            </a:r>
            <a:r>
              <a:rPr lang="en" sz="1400">
                <a:solidFill>
                  <a:schemeClr val="dk1"/>
                </a:solidFill>
              </a:rPr>
              <a:t>, and the inference time is one of the fastest, with a value of </a:t>
            </a:r>
            <a:r>
              <a:rPr b="1" lang="en" sz="1400">
                <a:solidFill>
                  <a:srgbClr val="E62020"/>
                </a:solidFill>
              </a:rPr>
              <a:t>11 milliseconds</a:t>
            </a:r>
            <a:r>
              <a:rPr lang="en" sz="1400">
                <a:solidFill>
                  <a:schemeClr val="dk1"/>
                </a:solidFill>
              </a:rPr>
              <a:t> (ms).</a:t>
            </a:r>
            <a:endParaRPr sz="1400">
              <a:solidFill>
                <a:schemeClr val="dk1"/>
              </a:solidFill>
            </a:endParaRPr>
          </a:p>
        </p:txBody>
      </p:sp>
      <p:pic>
        <p:nvPicPr>
          <p:cNvPr id="385" name="Google Shape;385;p39"/>
          <p:cNvPicPr preferRelativeResize="0"/>
          <p:nvPr/>
        </p:nvPicPr>
        <p:blipFill>
          <a:blip r:embed="rId3">
            <a:alphaModFix/>
          </a:blip>
          <a:stretch>
            <a:fillRect/>
          </a:stretch>
        </p:blipFill>
        <p:spPr>
          <a:xfrm>
            <a:off x="8115300" y="0"/>
            <a:ext cx="1028700" cy="542925"/>
          </a:xfrm>
          <a:prstGeom prst="rect">
            <a:avLst/>
          </a:prstGeom>
          <a:noFill/>
          <a:ln>
            <a:noFill/>
          </a:ln>
        </p:spPr>
      </p:pic>
      <p:pic>
        <p:nvPicPr>
          <p:cNvPr id="386" name="Google Shape;386;p39"/>
          <p:cNvPicPr preferRelativeResize="0"/>
          <p:nvPr/>
        </p:nvPicPr>
        <p:blipFill>
          <a:blip r:embed="rId3">
            <a:alphaModFix/>
          </a:blip>
          <a:stretch>
            <a:fillRect/>
          </a:stretch>
        </p:blipFill>
        <p:spPr>
          <a:xfrm rot="10800000">
            <a:off x="0" y="4600575"/>
            <a:ext cx="1028700" cy="542925"/>
          </a:xfrm>
          <a:prstGeom prst="rect">
            <a:avLst/>
          </a:prstGeom>
          <a:noFill/>
          <a:ln>
            <a:noFill/>
          </a:ln>
        </p:spPr>
      </p:pic>
      <p:sp>
        <p:nvSpPr>
          <p:cNvPr id="387" name="Google Shape;387;p39"/>
          <p:cNvSpPr/>
          <p:nvPr/>
        </p:nvSpPr>
        <p:spPr>
          <a:xfrm>
            <a:off x="486075" y="1117427"/>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39"/>
          <p:cNvSpPr/>
          <p:nvPr/>
        </p:nvSpPr>
        <p:spPr>
          <a:xfrm>
            <a:off x="541272" y="1169664"/>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39"/>
          <p:cNvSpPr/>
          <p:nvPr/>
        </p:nvSpPr>
        <p:spPr>
          <a:xfrm>
            <a:off x="486075" y="1984783"/>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39"/>
          <p:cNvSpPr/>
          <p:nvPr/>
        </p:nvSpPr>
        <p:spPr>
          <a:xfrm>
            <a:off x="541272" y="2037020"/>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39"/>
          <p:cNvSpPr/>
          <p:nvPr/>
        </p:nvSpPr>
        <p:spPr>
          <a:xfrm>
            <a:off x="486075" y="3681064"/>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39"/>
          <p:cNvSpPr/>
          <p:nvPr/>
        </p:nvSpPr>
        <p:spPr>
          <a:xfrm>
            <a:off x="541272" y="3733301"/>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3" name="Google Shape;393;p39"/>
          <p:cNvPicPr preferRelativeResize="0"/>
          <p:nvPr/>
        </p:nvPicPr>
        <p:blipFill rotWithShape="1">
          <a:blip r:embed="rId4">
            <a:alphaModFix/>
          </a:blip>
          <a:srcRect b="3662" l="0" r="21562" t="72000"/>
          <a:stretch/>
        </p:blipFill>
        <p:spPr>
          <a:xfrm>
            <a:off x="0" y="3294676"/>
            <a:ext cx="9144000" cy="1848826"/>
          </a:xfrm>
          <a:prstGeom prst="rect">
            <a:avLst/>
          </a:prstGeom>
          <a:noFill/>
          <a:ln>
            <a:noFill/>
          </a:ln>
        </p:spPr>
      </p:pic>
      <p:pic>
        <p:nvPicPr>
          <p:cNvPr id="394" name="Google Shape;394;p39"/>
          <p:cNvPicPr preferRelativeResize="0"/>
          <p:nvPr/>
        </p:nvPicPr>
        <p:blipFill>
          <a:blip r:embed="rId5">
            <a:alphaModFix/>
          </a:blip>
          <a:stretch>
            <a:fillRect/>
          </a:stretch>
        </p:blipFill>
        <p:spPr>
          <a:xfrm rot="5400000">
            <a:off x="2818987" y="391363"/>
            <a:ext cx="3506025" cy="923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0"/>
          <p:cNvPicPr preferRelativeResize="0"/>
          <p:nvPr/>
        </p:nvPicPr>
        <p:blipFill rotWithShape="1">
          <a:blip r:embed="rId3">
            <a:alphaModFix/>
          </a:blip>
          <a:srcRect b="32009" l="0" r="0" t="0"/>
          <a:stretch/>
        </p:blipFill>
        <p:spPr>
          <a:xfrm>
            <a:off x="593175" y="3576300"/>
            <a:ext cx="4281025" cy="1567200"/>
          </a:xfrm>
          <a:prstGeom prst="rect">
            <a:avLst/>
          </a:prstGeom>
          <a:noFill/>
          <a:ln>
            <a:noFill/>
          </a:ln>
        </p:spPr>
      </p:pic>
      <p:pic>
        <p:nvPicPr>
          <p:cNvPr id="400" name="Google Shape;400;p40"/>
          <p:cNvPicPr preferRelativeResize="0"/>
          <p:nvPr/>
        </p:nvPicPr>
        <p:blipFill rotWithShape="1">
          <a:blip r:embed="rId4">
            <a:alphaModFix/>
          </a:blip>
          <a:srcRect b="31168" l="12199" r="11979" t="33246"/>
          <a:stretch/>
        </p:blipFill>
        <p:spPr>
          <a:xfrm>
            <a:off x="4778825" y="4232000"/>
            <a:ext cx="1783375" cy="903901"/>
          </a:xfrm>
          <a:prstGeom prst="rect">
            <a:avLst/>
          </a:prstGeom>
          <a:noFill/>
          <a:ln>
            <a:noFill/>
          </a:ln>
        </p:spPr>
      </p:pic>
      <p:sp>
        <p:nvSpPr>
          <p:cNvPr id="401" name="Google Shape;401;p4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Future Improvement</a:t>
            </a:r>
            <a:endParaRPr b="1">
              <a:solidFill>
                <a:srgbClr val="E62020"/>
              </a:solidFill>
            </a:endParaRPr>
          </a:p>
        </p:txBody>
      </p:sp>
      <p:sp>
        <p:nvSpPr>
          <p:cNvPr id="402" name="Google Shape;402;p40"/>
          <p:cNvSpPr txBox="1"/>
          <p:nvPr>
            <p:ph idx="1" type="body"/>
          </p:nvPr>
        </p:nvSpPr>
        <p:spPr>
          <a:xfrm>
            <a:off x="705975" y="1025525"/>
            <a:ext cx="8050200" cy="263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E62020"/>
                </a:solidFill>
              </a:rPr>
              <a:t>Implement additional tracking and counting algorithms</a:t>
            </a:r>
            <a:br>
              <a:rPr b="1" lang="en" sz="1400">
                <a:solidFill>
                  <a:srgbClr val="E62020"/>
                </a:solidFill>
              </a:rPr>
            </a:br>
            <a:r>
              <a:rPr lang="en" sz="1300">
                <a:solidFill>
                  <a:schemeClr val="dk1"/>
                </a:solidFill>
              </a:rPr>
              <a:t>This addition will enable the model not only to identify and classify coral life forms but also to quantify population sizes, offering deeper insights into ecosystem dynamics.</a:t>
            </a:r>
            <a:endParaRPr sz="1300">
              <a:solidFill>
                <a:schemeClr val="dk1"/>
              </a:solidFill>
            </a:endParaRPr>
          </a:p>
          <a:p>
            <a:pPr indent="0" lvl="0" marL="0" rtl="0" algn="l">
              <a:spcBef>
                <a:spcPts val="1200"/>
              </a:spcBef>
              <a:spcAft>
                <a:spcPts val="0"/>
              </a:spcAft>
              <a:buNone/>
            </a:pPr>
            <a:r>
              <a:rPr b="1" lang="en" sz="1400">
                <a:solidFill>
                  <a:srgbClr val="E62020"/>
                </a:solidFill>
              </a:rPr>
              <a:t>Integrating into Robot Operating System (ROS)</a:t>
            </a:r>
            <a:br>
              <a:rPr b="1" lang="en" sz="1400">
                <a:solidFill>
                  <a:srgbClr val="E62020"/>
                </a:solidFill>
              </a:rPr>
            </a:br>
            <a:r>
              <a:rPr lang="en" sz="1300">
                <a:solidFill>
                  <a:schemeClr val="dk1"/>
                </a:solidFill>
              </a:rPr>
              <a:t>Integrate the coral detection system into the Robot Operating System (ROS) to facilitate real-time deployment using the underwater robot (ROV) in an actual coral reef ecosystem environment.</a:t>
            </a:r>
            <a:endParaRPr sz="1300">
              <a:solidFill>
                <a:schemeClr val="dk1"/>
              </a:solidFill>
            </a:endParaRPr>
          </a:p>
          <a:p>
            <a:pPr indent="0" lvl="0" marL="0" rtl="0" algn="l">
              <a:spcBef>
                <a:spcPts val="1200"/>
              </a:spcBef>
              <a:spcAft>
                <a:spcPts val="1200"/>
              </a:spcAft>
              <a:buNone/>
            </a:pPr>
            <a:r>
              <a:rPr b="1" lang="en" sz="1400">
                <a:solidFill>
                  <a:srgbClr val="E62020"/>
                </a:solidFill>
              </a:rPr>
              <a:t>Carry out regular deployment in real time</a:t>
            </a:r>
            <a:br>
              <a:rPr b="1" lang="en" sz="1400">
                <a:solidFill>
                  <a:srgbClr val="E62020"/>
                </a:solidFill>
              </a:rPr>
            </a:br>
            <a:r>
              <a:rPr lang="en" sz="1300">
                <a:solidFill>
                  <a:schemeClr val="dk1"/>
                </a:solidFill>
              </a:rPr>
              <a:t>This advancement aims to transition the model into continuous monitoring, providing instant insights for practical conservation applications.</a:t>
            </a:r>
            <a:endParaRPr b="1" sz="1400">
              <a:solidFill>
                <a:schemeClr val="dk1"/>
              </a:solidFill>
            </a:endParaRPr>
          </a:p>
        </p:txBody>
      </p:sp>
      <p:pic>
        <p:nvPicPr>
          <p:cNvPr id="403" name="Google Shape;403;p40"/>
          <p:cNvPicPr preferRelativeResize="0"/>
          <p:nvPr/>
        </p:nvPicPr>
        <p:blipFill>
          <a:blip r:embed="rId5">
            <a:alphaModFix/>
          </a:blip>
          <a:stretch>
            <a:fillRect/>
          </a:stretch>
        </p:blipFill>
        <p:spPr>
          <a:xfrm>
            <a:off x="8115300" y="0"/>
            <a:ext cx="1028700" cy="542925"/>
          </a:xfrm>
          <a:prstGeom prst="rect">
            <a:avLst/>
          </a:prstGeom>
          <a:noFill/>
          <a:ln>
            <a:noFill/>
          </a:ln>
        </p:spPr>
      </p:pic>
      <p:pic>
        <p:nvPicPr>
          <p:cNvPr id="404" name="Google Shape;404;p40"/>
          <p:cNvPicPr preferRelativeResize="0"/>
          <p:nvPr/>
        </p:nvPicPr>
        <p:blipFill>
          <a:blip r:embed="rId5">
            <a:alphaModFix/>
          </a:blip>
          <a:stretch>
            <a:fillRect/>
          </a:stretch>
        </p:blipFill>
        <p:spPr>
          <a:xfrm rot="10800000">
            <a:off x="-3129650" y="2680538"/>
            <a:ext cx="1028700" cy="542925"/>
          </a:xfrm>
          <a:prstGeom prst="rect">
            <a:avLst/>
          </a:prstGeom>
          <a:noFill/>
          <a:ln>
            <a:noFill/>
          </a:ln>
        </p:spPr>
      </p:pic>
      <p:pic>
        <p:nvPicPr>
          <p:cNvPr id="405" name="Google Shape;405;p40"/>
          <p:cNvPicPr preferRelativeResize="0"/>
          <p:nvPr/>
        </p:nvPicPr>
        <p:blipFill rotWithShape="1">
          <a:blip r:embed="rId6">
            <a:alphaModFix/>
          </a:blip>
          <a:srcRect b="15038" l="0" r="0" t="0"/>
          <a:stretch/>
        </p:blipFill>
        <p:spPr>
          <a:xfrm>
            <a:off x="6726725" y="4232000"/>
            <a:ext cx="1550100" cy="903900"/>
          </a:xfrm>
          <a:prstGeom prst="rect">
            <a:avLst/>
          </a:prstGeom>
          <a:noFill/>
          <a:ln>
            <a:noFill/>
          </a:ln>
        </p:spPr>
      </p:pic>
      <p:sp>
        <p:nvSpPr>
          <p:cNvPr id="406" name="Google Shape;406;p40"/>
          <p:cNvSpPr/>
          <p:nvPr/>
        </p:nvSpPr>
        <p:spPr>
          <a:xfrm>
            <a:off x="430050" y="1186902"/>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40"/>
          <p:cNvSpPr/>
          <p:nvPr/>
        </p:nvSpPr>
        <p:spPr>
          <a:xfrm>
            <a:off x="485247" y="1239139"/>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40"/>
          <p:cNvSpPr/>
          <p:nvPr/>
        </p:nvSpPr>
        <p:spPr>
          <a:xfrm>
            <a:off x="430050" y="2046695"/>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40"/>
          <p:cNvSpPr/>
          <p:nvPr/>
        </p:nvSpPr>
        <p:spPr>
          <a:xfrm>
            <a:off x="485247" y="2098932"/>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40"/>
          <p:cNvSpPr/>
          <p:nvPr/>
        </p:nvSpPr>
        <p:spPr>
          <a:xfrm>
            <a:off x="430050" y="2867674"/>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40"/>
          <p:cNvSpPr/>
          <p:nvPr/>
        </p:nvSpPr>
        <p:spPr>
          <a:xfrm>
            <a:off x="485247" y="2919911"/>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2" name="Google Shape;412;p40"/>
          <p:cNvPicPr preferRelativeResize="0"/>
          <p:nvPr/>
        </p:nvPicPr>
        <p:blipFill>
          <a:blip r:embed="rId7">
            <a:alphaModFix/>
          </a:blip>
          <a:stretch>
            <a:fillRect/>
          </a:stretch>
        </p:blipFill>
        <p:spPr>
          <a:xfrm rot="5400000">
            <a:off x="2996412" y="631037"/>
            <a:ext cx="3143250" cy="9151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1"/>
          <p:cNvSpPr/>
          <p:nvPr/>
        </p:nvSpPr>
        <p:spPr>
          <a:xfrm>
            <a:off x="0" y="0"/>
            <a:ext cx="9150866" cy="2367544"/>
          </a:xfrm>
          <a:custGeom>
            <a:rect b="b" l="l" r="r" t="t"/>
            <a:pathLst>
              <a:path extrusionOk="0" h="5474091" w="18675237">
                <a:moveTo>
                  <a:pt x="0" y="0"/>
                </a:moveTo>
                <a:lnTo>
                  <a:pt x="18675237" y="0"/>
                </a:lnTo>
                <a:lnTo>
                  <a:pt x="18675237" y="5474091"/>
                </a:lnTo>
                <a:lnTo>
                  <a:pt x="0" y="5474091"/>
                </a:lnTo>
                <a:lnTo>
                  <a:pt x="0" y="0"/>
                </a:lnTo>
                <a:close/>
              </a:path>
            </a:pathLst>
          </a:custGeom>
          <a:blipFill rotWithShape="1">
            <a:blip r:embed="rId3">
              <a:alphaModFix/>
            </a:blip>
            <a:stretch>
              <a:fillRect b="-101816" l="0" r="-359" t="-26728"/>
            </a:stretch>
          </a:blipFill>
          <a:ln>
            <a:noFill/>
          </a:ln>
        </p:spPr>
      </p:sp>
      <p:pic>
        <p:nvPicPr>
          <p:cNvPr id="418" name="Google Shape;418;p41"/>
          <p:cNvPicPr preferRelativeResize="0"/>
          <p:nvPr/>
        </p:nvPicPr>
        <p:blipFill>
          <a:blip r:embed="rId4">
            <a:alphaModFix/>
          </a:blip>
          <a:stretch>
            <a:fillRect/>
          </a:stretch>
        </p:blipFill>
        <p:spPr>
          <a:xfrm flipH="1" rot="5400000">
            <a:off x="3535237" y="-3132263"/>
            <a:ext cx="2060700" cy="9131175"/>
          </a:xfrm>
          <a:prstGeom prst="rect">
            <a:avLst/>
          </a:prstGeom>
          <a:noFill/>
          <a:ln>
            <a:noFill/>
          </a:ln>
        </p:spPr>
      </p:pic>
      <p:sp>
        <p:nvSpPr>
          <p:cNvPr id="419" name="Google Shape;419;p41"/>
          <p:cNvSpPr/>
          <p:nvPr/>
        </p:nvSpPr>
        <p:spPr>
          <a:xfrm>
            <a:off x="514350" y="2692530"/>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20" name="Google Shape;420;p41"/>
          <p:cNvSpPr/>
          <p:nvPr/>
        </p:nvSpPr>
        <p:spPr>
          <a:xfrm>
            <a:off x="3602270" y="2682873"/>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21" name="Google Shape;421;p41"/>
          <p:cNvSpPr/>
          <p:nvPr/>
        </p:nvSpPr>
        <p:spPr>
          <a:xfrm>
            <a:off x="6461590" y="2673215"/>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22" name="Google Shape;422;p41"/>
          <p:cNvSpPr txBox="1"/>
          <p:nvPr/>
        </p:nvSpPr>
        <p:spPr>
          <a:xfrm>
            <a:off x="514350" y="1994938"/>
            <a:ext cx="62946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Don’t hesitate to contact us for further inquiries or any collaborations.</a:t>
            </a:r>
            <a:endParaRPr sz="700">
              <a:solidFill>
                <a:schemeClr val="dk1"/>
              </a:solidFill>
            </a:endParaRPr>
          </a:p>
        </p:txBody>
      </p:sp>
      <p:sp>
        <p:nvSpPr>
          <p:cNvPr id="423" name="Google Shape;423;p41"/>
          <p:cNvSpPr txBox="1"/>
          <p:nvPr/>
        </p:nvSpPr>
        <p:spPr>
          <a:xfrm>
            <a:off x="514350" y="1609725"/>
            <a:ext cx="3828000" cy="369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2400" u="none" cap="none" strike="noStrike">
                <a:solidFill>
                  <a:srgbClr val="E74D4E"/>
                </a:solidFill>
                <a:latin typeface="Montserrat"/>
                <a:ea typeface="Montserrat"/>
                <a:cs typeface="Montserrat"/>
                <a:sym typeface="Montserrat"/>
              </a:rPr>
              <a:t>Contact Us</a:t>
            </a:r>
            <a:endParaRPr sz="700"/>
          </a:p>
        </p:txBody>
      </p:sp>
      <p:sp>
        <p:nvSpPr>
          <p:cNvPr id="424" name="Google Shape;424;p41"/>
          <p:cNvSpPr txBox="1"/>
          <p:nvPr/>
        </p:nvSpPr>
        <p:spPr>
          <a:xfrm>
            <a:off x="514350" y="2439475"/>
            <a:ext cx="23967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Tri Wahyu Prabowo</a:t>
            </a:r>
            <a:endParaRPr sz="700"/>
          </a:p>
        </p:txBody>
      </p:sp>
      <p:sp>
        <p:nvSpPr>
          <p:cNvPr id="425" name="Google Shape;425;p41"/>
          <p:cNvSpPr txBox="1"/>
          <p:nvPr/>
        </p:nvSpPr>
        <p:spPr>
          <a:xfrm>
            <a:off x="750624" y="2705975"/>
            <a:ext cx="13836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900">
                <a:solidFill>
                  <a:schemeClr val="dk1"/>
                </a:solidFill>
                <a:uFill>
                  <a:noFill/>
                </a:uFill>
                <a:latin typeface="Montserrat"/>
                <a:ea typeface="Montserrat"/>
                <a:cs typeface="Montserrat"/>
                <a:sym typeface="Montserrat"/>
                <a:hlinkClick r:id="rId6">
                  <a:extLst>
                    <a:ext uri="{A12FA001-AC4F-418D-AE19-62706E023703}">
                      <ahyp:hlinkClr val="tx"/>
                    </a:ext>
                  </a:extLst>
                </a:hlinkClick>
              </a:rPr>
              <a:t>Tri Wahyu Prabowo</a:t>
            </a:r>
            <a:endParaRPr sz="600">
              <a:solidFill>
                <a:schemeClr val="dk1"/>
              </a:solidFill>
            </a:endParaRPr>
          </a:p>
        </p:txBody>
      </p:sp>
      <p:sp>
        <p:nvSpPr>
          <p:cNvPr id="426" name="Google Shape;426;p41"/>
          <p:cNvSpPr txBox="1"/>
          <p:nvPr/>
        </p:nvSpPr>
        <p:spPr>
          <a:xfrm>
            <a:off x="3602280" y="2429825"/>
            <a:ext cx="23967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Hendra Ronaldi</a:t>
            </a:r>
            <a:endParaRPr sz="700"/>
          </a:p>
        </p:txBody>
      </p:sp>
      <p:sp>
        <p:nvSpPr>
          <p:cNvPr id="427" name="Google Shape;427;p41"/>
          <p:cNvSpPr txBox="1"/>
          <p:nvPr/>
        </p:nvSpPr>
        <p:spPr>
          <a:xfrm>
            <a:off x="3838652" y="2673475"/>
            <a:ext cx="15090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7">
                  <a:extLst>
                    <a:ext uri="{A12FA001-AC4F-418D-AE19-62706E023703}">
                      <ahyp:hlinkClr val="tx"/>
                    </a:ext>
                  </a:extLst>
                </a:hlinkClick>
              </a:rPr>
              <a:t>Hendra Ronaldi</a:t>
            </a:r>
            <a:endParaRPr sz="700">
              <a:solidFill>
                <a:schemeClr val="dk1"/>
              </a:solidFill>
            </a:endParaRPr>
          </a:p>
        </p:txBody>
      </p:sp>
      <p:sp>
        <p:nvSpPr>
          <p:cNvPr id="428" name="Google Shape;428;p41"/>
          <p:cNvSpPr txBox="1"/>
          <p:nvPr/>
        </p:nvSpPr>
        <p:spPr>
          <a:xfrm>
            <a:off x="6461610" y="2420175"/>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Satriaji Najha Darmawan</a:t>
            </a:r>
            <a:endParaRPr sz="700"/>
          </a:p>
        </p:txBody>
      </p:sp>
      <p:sp>
        <p:nvSpPr>
          <p:cNvPr id="429" name="Google Shape;429;p41"/>
          <p:cNvSpPr txBox="1"/>
          <p:nvPr/>
        </p:nvSpPr>
        <p:spPr>
          <a:xfrm>
            <a:off x="6697982" y="2663825"/>
            <a:ext cx="17754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8">
                  <a:extLst>
                    <a:ext uri="{A12FA001-AC4F-418D-AE19-62706E023703}">
                      <ahyp:hlinkClr val="tx"/>
                    </a:ext>
                  </a:extLst>
                </a:hlinkClick>
              </a:rPr>
              <a:t>Satriaji Najha Darmawan</a:t>
            </a:r>
            <a:endParaRPr sz="700">
              <a:solidFill>
                <a:schemeClr val="dk1"/>
              </a:solidFill>
            </a:endParaRPr>
          </a:p>
        </p:txBody>
      </p:sp>
      <p:sp>
        <p:nvSpPr>
          <p:cNvPr id="430" name="Google Shape;430;p41"/>
          <p:cNvSpPr/>
          <p:nvPr/>
        </p:nvSpPr>
        <p:spPr>
          <a:xfrm>
            <a:off x="514350" y="3339916"/>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31" name="Google Shape;431;p41"/>
          <p:cNvSpPr/>
          <p:nvPr/>
        </p:nvSpPr>
        <p:spPr>
          <a:xfrm>
            <a:off x="3602270" y="3330258"/>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32" name="Google Shape;432;p41"/>
          <p:cNvSpPr txBox="1"/>
          <p:nvPr/>
        </p:nvSpPr>
        <p:spPr>
          <a:xfrm>
            <a:off x="514350" y="3086875"/>
            <a:ext cx="23967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 sz="1100" u="none" cap="none" strike="noStrike">
                <a:solidFill>
                  <a:srgbClr val="E74D4E"/>
                </a:solidFill>
                <a:latin typeface="Montserrat"/>
                <a:ea typeface="Montserrat"/>
                <a:cs typeface="Montserrat"/>
                <a:sym typeface="Montserrat"/>
              </a:rPr>
              <a:t>Y</a:t>
            </a:r>
            <a:r>
              <a:rPr b="1" lang="en" sz="1100">
                <a:solidFill>
                  <a:srgbClr val="E74D4E"/>
                </a:solidFill>
                <a:latin typeface="Montserrat"/>
                <a:ea typeface="Montserrat"/>
                <a:cs typeface="Montserrat"/>
                <a:sym typeface="Montserrat"/>
              </a:rPr>
              <a:t>urixa Sakhinatul Putri</a:t>
            </a:r>
            <a:endParaRPr sz="700"/>
          </a:p>
        </p:txBody>
      </p:sp>
      <p:sp>
        <p:nvSpPr>
          <p:cNvPr id="433" name="Google Shape;433;p41"/>
          <p:cNvSpPr txBox="1"/>
          <p:nvPr/>
        </p:nvSpPr>
        <p:spPr>
          <a:xfrm>
            <a:off x="750723" y="3330525"/>
            <a:ext cx="16905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9">
                  <a:extLst>
                    <a:ext uri="{A12FA001-AC4F-418D-AE19-62706E023703}">
                      <ahyp:hlinkClr val="tx"/>
                    </a:ext>
                  </a:extLst>
                </a:hlinkClick>
              </a:rPr>
              <a:t>Yurixa Sakhinatul Putri</a:t>
            </a:r>
            <a:endParaRPr sz="700">
              <a:solidFill>
                <a:schemeClr val="dk1"/>
              </a:solidFill>
            </a:endParaRPr>
          </a:p>
        </p:txBody>
      </p:sp>
      <p:sp>
        <p:nvSpPr>
          <p:cNvPr id="434" name="Google Shape;434;p41"/>
          <p:cNvSpPr txBox="1"/>
          <p:nvPr/>
        </p:nvSpPr>
        <p:spPr>
          <a:xfrm>
            <a:off x="3602280" y="3077200"/>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Harrison</a:t>
            </a:r>
            <a:endParaRPr sz="700"/>
          </a:p>
        </p:txBody>
      </p:sp>
      <p:sp>
        <p:nvSpPr>
          <p:cNvPr id="435" name="Google Shape;435;p41"/>
          <p:cNvSpPr txBox="1"/>
          <p:nvPr/>
        </p:nvSpPr>
        <p:spPr>
          <a:xfrm>
            <a:off x="3838647" y="3320866"/>
            <a:ext cx="928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0">
                  <a:extLst>
                    <a:ext uri="{A12FA001-AC4F-418D-AE19-62706E023703}">
                      <ahyp:hlinkClr val="tx"/>
                    </a:ext>
                  </a:extLst>
                </a:hlinkClick>
              </a:rPr>
              <a:t>Harrison Han</a:t>
            </a:r>
            <a:endParaRPr sz="700">
              <a:solidFill>
                <a:schemeClr val="dk1"/>
              </a:solidFill>
            </a:endParaRPr>
          </a:p>
        </p:txBody>
      </p:sp>
      <p:sp>
        <p:nvSpPr>
          <p:cNvPr id="436" name="Google Shape;436;p41"/>
          <p:cNvSpPr/>
          <p:nvPr/>
        </p:nvSpPr>
        <p:spPr>
          <a:xfrm>
            <a:off x="6461502" y="3322164"/>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37" name="Google Shape;437;p41"/>
          <p:cNvSpPr txBox="1"/>
          <p:nvPr/>
        </p:nvSpPr>
        <p:spPr>
          <a:xfrm>
            <a:off x="6461497" y="3069125"/>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Nadya Novalina</a:t>
            </a:r>
            <a:endParaRPr sz="700"/>
          </a:p>
        </p:txBody>
      </p:sp>
      <p:sp>
        <p:nvSpPr>
          <p:cNvPr id="438" name="Google Shape;438;p41"/>
          <p:cNvSpPr txBox="1"/>
          <p:nvPr/>
        </p:nvSpPr>
        <p:spPr>
          <a:xfrm>
            <a:off x="6697974" y="3332700"/>
            <a:ext cx="1222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1">
                  <a:extLst>
                    <a:ext uri="{A12FA001-AC4F-418D-AE19-62706E023703}">
                      <ahyp:hlinkClr val="tx"/>
                    </a:ext>
                  </a:extLst>
                </a:hlinkClick>
              </a:rPr>
              <a:t>Nadya Novalina</a:t>
            </a:r>
            <a:endParaRPr sz="700">
              <a:solidFill>
                <a:schemeClr val="dk1"/>
              </a:solidFill>
            </a:endParaRPr>
          </a:p>
        </p:txBody>
      </p:sp>
      <p:sp>
        <p:nvSpPr>
          <p:cNvPr id="439" name="Google Shape;439;p41"/>
          <p:cNvSpPr/>
          <p:nvPr/>
        </p:nvSpPr>
        <p:spPr>
          <a:xfrm>
            <a:off x="514263" y="3988866"/>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40" name="Google Shape;440;p41"/>
          <p:cNvSpPr/>
          <p:nvPr/>
        </p:nvSpPr>
        <p:spPr>
          <a:xfrm>
            <a:off x="3602182" y="3979208"/>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41" name="Google Shape;441;p41"/>
          <p:cNvSpPr txBox="1"/>
          <p:nvPr/>
        </p:nvSpPr>
        <p:spPr>
          <a:xfrm>
            <a:off x="514275" y="3735825"/>
            <a:ext cx="2549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Fathurrahman Hernanda Khansan</a:t>
            </a:r>
            <a:endParaRPr sz="700"/>
          </a:p>
        </p:txBody>
      </p:sp>
      <p:sp>
        <p:nvSpPr>
          <p:cNvPr id="442" name="Google Shape;442;p41"/>
          <p:cNvSpPr txBox="1"/>
          <p:nvPr/>
        </p:nvSpPr>
        <p:spPr>
          <a:xfrm>
            <a:off x="750665" y="3979475"/>
            <a:ext cx="23127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2">
                  <a:extLst>
                    <a:ext uri="{A12FA001-AC4F-418D-AE19-62706E023703}">
                      <ahyp:hlinkClr val="tx"/>
                    </a:ext>
                  </a:extLst>
                </a:hlinkClick>
              </a:rPr>
              <a:t>Fathurrahman Hernanda Khansan</a:t>
            </a:r>
            <a:endParaRPr sz="700">
              <a:solidFill>
                <a:schemeClr val="dk1"/>
              </a:solidFill>
            </a:endParaRPr>
          </a:p>
        </p:txBody>
      </p:sp>
      <p:sp>
        <p:nvSpPr>
          <p:cNvPr id="443" name="Google Shape;443;p41"/>
          <p:cNvSpPr txBox="1"/>
          <p:nvPr/>
        </p:nvSpPr>
        <p:spPr>
          <a:xfrm>
            <a:off x="3602168" y="3726150"/>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I Putu Ananta Yogiswara</a:t>
            </a:r>
            <a:endParaRPr sz="700"/>
          </a:p>
        </p:txBody>
      </p:sp>
      <p:sp>
        <p:nvSpPr>
          <p:cNvPr id="444" name="Google Shape;444;p41"/>
          <p:cNvSpPr txBox="1"/>
          <p:nvPr/>
        </p:nvSpPr>
        <p:spPr>
          <a:xfrm>
            <a:off x="3838540" y="3969825"/>
            <a:ext cx="19290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3">
                  <a:extLst>
                    <a:ext uri="{A12FA001-AC4F-418D-AE19-62706E023703}">
                      <ahyp:hlinkClr val="tx"/>
                    </a:ext>
                  </a:extLst>
                </a:hlinkClick>
              </a:rPr>
              <a:t>I Putu Ananta </a:t>
            </a:r>
            <a:r>
              <a:rPr lang="en" sz="1000">
                <a:solidFill>
                  <a:schemeClr val="dk1"/>
                </a:solidFill>
                <a:uFill>
                  <a:noFill/>
                </a:uFill>
                <a:latin typeface="Montserrat"/>
                <a:ea typeface="Montserrat"/>
                <a:cs typeface="Montserrat"/>
                <a:sym typeface="Montserrat"/>
                <a:hlinkClick r:id="rId14">
                  <a:extLst>
                    <a:ext uri="{A12FA001-AC4F-418D-AE19-62706E023703}">
                      <ahyp:hlinkClr val="tx"/>
                    </a:ext>
                  </a:extLst>
                </a:hlinkClick>
              </a:rPr>
              <a:t>Yogiswara</a:t>
            </a:r>
            <a:endParaRPr sz="700">
              <a:solidFill>
                <a:schemeClr val="dk1"/>
              </a:solidFill>
            </a:endParaRPr>
          </a:p>
        </p:txBody>
      </p:sp>
      <p:sp>
        <p:nvSpPr>
          <p:cNvPr id="445" name="Google Shape;445;p41"/>
          <p:cNvSpPr/>
          <p:nvPr/>
        </p:nvSpPr>
        <p:spPr>
          <a:xfrm>
            <a:off x="6461415" y="3971115"/>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46" name="Google Shape;446;p41"/>
          <p:cNvSpPr txBox="1"/>
          <p:nvPr/>
        </p:nvSpPr>
        <p:spPr>
          <a:xfrm>
            <a:off x="6461435" y="3718075"/>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Fitrah Ramadhan Reza</a:t>
            </a:r>
            <a:endParaRPr sz="700"/>
          </a:p>
        </p:txBody>
      </p:sp>
      <p:sp>
        <p:nvSpPr>
          <p:cNvPr id="447" name="Google Shape;447;p41"/>
          <p:cNvSpPr txBox="1"/>
          <p:nvPr/>
        </p:nvSpPr>
        <p:spPr>
          <a:xfrm>
            <a:off x="6697805" y="3961724"/>
            <a:ext cx="15090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5">
                  <a:extLst>
                    <a:ext uri="{A12FA001-AC4F-418D-AE19-62706E023703}">
                      <ahyp:hlinkClr val="tx"/>
                    </a:ext>
                  </a:extLst>
                </a:hlinkClick>
              </a:rPr>
              <a:t>Fitrah Ramadhan</a:t>
            </a:r>
            <a:endParaRPr sz="700">
              <a:solidFill>
                <a:schemeClr val="dk1"/>
              </a:solidFill>
            </a:endParaRPr>
          </a:p>
        </p:txBody>
      </p:sp>
      <p:sp>
        <p:nvSpPr>
          <p:cNvPr id="448" name="Google Shape;448;p41"/>
          <p:cNvSpPr/>
          <p:nvPr/>
        </p:nvSpPr>
        <p:spPr>
          <a:xfrm>
            <a:off x="514250" y="4637816"/>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49" name="Google Shape;449;p41"/>
          <p:cNvSpPr txBox="1"/>
          <p:nvPr/>
        </p:nvSpPr>
        <p:spPr>
          <a:xfrm>
            <a:off x="514275" y="4384775"/>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Hilmy Rahmadani</a:t>
            </a:r>
            <a:endParaRPr sz="700"/>
          </a:p>
        </p:txBody>
      </p:sp>
      <p:sp>
        <p:nvSpPr>
          <p:cNvPr id="450" name="Google Shape;450;p41"/>
          <p:cNvSpPr txBox="1"/>
          <p:nvPr/>
        </p:nvSpPr>
        <p:spPr>
          <a:xfrm>
            <a:off x="750624" y="4628425"/>
            <a:ext cx="14745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6">
                  <a:extLst>
                    <a:ext uri="{A12FA001-AC4F-418D-AE19-62706E023703}">
                      <ahyp:hlinkClr val="tx"/>
                    </a:ext>
                  </a:extLst>
                </a:hlinkClick>
              </a:rPr>
              <a:t>Hilmy Rahmadani</a:t>
            </a:r>
            <a:endParaRPr sz="700">
              <a:solidFill>
                <a:schemeClr val="dk1"/>
              </a:solidFill>
            </a:endParaRPr>
          </a:p>
        </p:txBody>
      </p:sp>
      <p:cxnSp>
        <p:nvCxnSpPr>
          <p:cNvPr id="451" name="Google Shape;451;p41"/>
          <p:cNvCxnSpPr/>
          <p:nvPr/>
        </p:nvCxnSpPr>
        <p:spPr>
          <a:xfrm>
            <a:off x="3215850" y="2428625"/>
            <a:ext cx="0" cy="2419500"/>
          </a:xfrm>
          <a:prstGeom prst="straightConnector1">
            <a:avLst/>
          </a:prstGeom>
          <a:noFill/>
          <a:ln cap="flat" cmpd="sng" w="9525">
            <a:solidFill>
              <a:srgbClr val="D9D9D9"/>
            </a:solidFill>
            <a:prstDash val="solid"/>
            <a:round/>
            <a:headEnd len="med" w="med" type="none"/>
            <a:tailEnd len="med" w="med" type="none"/>
          </a:ln>
        </p:spPr>
      </p:cxnSp>
      <p:cxnSp>
        <p:nvCxnSpPr>
          <p:cNvPr id="452" name="Google Shape;452;p41"/>
          <p:cNvCxnSpPr/>
          <p:nvPr/>
        </p:nvCxnSpPr>
        <p:spPr>
          <a:xfrm>
            <a:off x="6111494" y="2371616"/>
            <a:ext cx="0" cy="21717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6"/>
          <p:cNvPicPr preferRelativeResize="0"/>
          <p:nvPr/>
        </p:nvPicPr>
        <p:blipFill>
          <a:blip r:embed="rId3">
            <a:alphaModFix/>
          </a:blip>
          <a:stretch>
            <a:fillRect/>
          </a:stretch>
        </p:blipFill>
        <p:spPr>
          <a:xfrm rot="366079">
            <a:off x="2250498" y="2989026"/>
            <a:ext cx="1033052" cy="1033052"/>
          </a:xfrm>
          <a:prstGeom prst="ellipse">
            <a:avLst/>
          </a:prstGeom>
          <a:noFill/>
          <a:ln>
            <a:noFill/>
          </a:ln>
        </p:spPr>
      </p:pic>
      <p:pic>
        <p:nvPicPr>
          <p:cNvPr id="141" name="Google Shape;141;p26"/>
          <p:cNvPicPr preferRelativeResize="0"/>
          <p:nvPr/>
        </p:nvPicPr>
        <p:blipFill>
          <a:blip r:embed="rId4">
            <a:alphaModFix/>
          </a:blip>
          <a:stretch>
            <a:fillRect/>
          </a:stretch>
        </p:blipFill>
        <p:spPr>
          <a:xfrm>
            <a:off x="7667450" y="2984875"/>
            <a:ext cx="1033200" cy="1032000"/>
          </a:xfrm>
          <a:prstGeom prst="ellipse">
            <a:avLst/>
          </a:prstGeom>
          <a:solidFill>
            <a:srgbClr val="000000">
              <a:alpha val="0"/>
            </a:srgbClr>
          </a:solidFill>
          <a:ln cap="flat" cmpd="sng" w="127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142" name="Google Shape;142;p26"/>
          <p:cNvPicPr preferRelativeResize="0"/>
          <p:nvPr/>
        </p:nvPicPr>
        <p:blipFill rotWithShape="1">
          <a:blip r:embed="rId5">
            <a:alphaModFix/>
          </a:blip>
          <a:srcRect b="24819" l="0" r="45370" t="7236"/>
          <a:stretch/>
        </p:blipFill>
        <p:spPr>
          <a:xfrm>
            <a:off x="4103276" y="2969763"/>
            <a:ext cx="1033200" cy="1033200"/>
          </a:xfrm>
          <a:prstGeom prst="ellipse">
            <a:avLst/>
          </a:prstGeom>
          <a:noFill/>
          <a:ln cap="flat" cmpd="sng" w="12700">
            <a:solidFill>
              <a:srgbClr val="000000"/>
            </a:solidFill>
            <a:prstDash val="solid"/>
            <a:round/>
            <a:headEnd len="sm" w="sm" type="none"/>
            <a:tailEnd len="sm" w="sm" type="none"/>
          </a:ln>
        </p:spPr>
      </p:pic>
      <p:pic>
        <p:nvPicPr>
          <p:cNvPr id="143" name="Google Shape;143;p26"/>
          <p:cNvPicPr preferRelativeResize="0"/>
          <p:nvPr/>
        </p:nvPicPr>
        <p:blipFill rotWithShape="1">
          <a:blip r:embed="rId6">
            <a:alphaModFix/>
          </a:blip>
          <a:srcRect b="5790" l="0" r="0" t="12994"/>
          <a:stretch/>
        </p:blipFill>
        <p:spPr>
          <a:xfrm>
            <a:off x="5866525" y="2984875"/>
            <a:ext cx="1033200" cy="1033200"/>
          </a:xfrm>
          <a:prstGeom prst="ellipse">
            <a:avLst/>
          </a:prstGeom>
          <a:noFill/>
          <a:ln cap="flat" cmpd="sng" w="9525">
            <a:solidFill>
              <a:srgbClr val="000000"/>
            </a:solidFill>
            <a:prstDash val="solid"/>
            <a:round/>
            <a:headEnd len="sm" w="sm" type="none"/>
            <a:tailEnd len="sm" w="sm" type="none"/>
          </a:ln>
        </p:spPr>
      </p:pic>
      <p:pic>
        <p:nvPicPr>
          <p:cNvPr id="144" name="Google Shape;144;p26"/>
          <p:cNvPicPr preferRelativeResize="0"/>
          <p:nvPr/>
        </p:nvPicPr>
        <p:blipFill rotWithShape="1">
          <a:blip r:embed="rId7">
            <a:alphaModFix/>
          </a:blip>
          <a:srcRect b="39894" l="21897" r="21897" t="3900"/>
          <a:stretch/>
        </p:blipFill>
        <p:spPr>
          <a:xfrm>
            <a:off x="4057438" y="1077763"/>
            <a:ext cx="1033200" cy="1033200"/>
          </a:xfrm>
          <a:prstGeom prst="ellipse">
            <a:avLst/>
          </a:prstGeom>
          <a:solidFill>
            <a:srgbClr val="000000">
              <a:alpha val="0"/>
            </a:srgbClr>
          </a:solidFill>
          <a:ln cap="flat" cmpd="sng" w="12700">
            <a:solidFill>
              <a:srgbClr val="000000"/>
            </a:solidFill>
            <a:prstDash val="solid"/>
            <a:round/>
            <a:headEnd len="sm" w="sm" type="none"/>
            <a:tailEnd len="sm" w="sm" type="none"/>
          </a:ln>
        </p:spPr>
      </p:pic>
      <p:pic>
        <p:nvPicPr>
          <p:cNvPr id="145" name="Google Shape;145;p26"/>
          <p:cNvPicPr preferRelativeResize="0"/>
          <p:nvPr/>
        </p:nvPicPr>
        <p:blipFill>
          <a:blip r:embed="rId8">
            <a:alphaModFix/>
          </a:blip>
          <a:stretch>
            <a:fillRect/>
          </a:stretch>
        </p:blipFill>
        <p:spPr>
          <a:xfrm>
            <a:off x="7669301" y="1076975"/>
            <a:ext cx="1031875" cy="1031875"/>
          </a:xfrm>
          <a:prstGeom prst="rect">
            <a:avLst/>
          </a:prstGeom>
          <a:noFill/>
          <a:ln>
            <a:noFill/>
          </a:ln>
        </p:spPr>
      </p:pic>
      <p:pic>
        <p:nvPicPr>
          <p:cNvPr id="146" name="Google Shape;146;p26"/>
          <p:cNvPicPr preferRelativeResize="0"/>
          <p:nvPr/>
        </p:nvPicPr>
        <p:blipFill rotWithShape="1">
          <a:blip r:embed="rId9">
            <a:alphaModFix/>
          </a:blip>
          <a:srcRect b="15607" l="5052" r="5052" t="16916"/>
          <a:stretch/>
        </p:blipFill>
        <p:spPr>
          <a:xfrm rot="463527">
            <a:off x="444817" y="1082015"/>
            <a:ext cx="1033278" cy="1033278"/>
          </a:xfrm>
          <a:prstGeom prst="ellipse">
            <a:avLst/>
          </a:prstGeom>
          <a:noFill/>
          <a:ln>
            <a:noFill/>
          </a:ln>
        </p:spPr>
      </p:pic>
      <p:sp>
        <p:nvSpPr>
          <p:cNvPr id="147" name="Google Shape;147;p26"/>
          <p:cNvSpPr/>
          <p:nvPr/>
        </p:nvSpPr>
        <p:spPr>
          <a:xfrm>
            <a:off x="2109403" y="2574138"/>
            <a:ext cx="136917" cy="136917"/>
          </a:xfrm>
          <a:custGeom>
            <a:rect b="b" l="l" r="r" t="t"/>
            <a:pathLst>
              <a:path extrusionOk="0" h="273834" w="273834">
                <a:moveTo>
                  <a:pt x="0" y="0"/>
                </a:moveTo>
                <a:lnTo>
                  <a:pt x="273833" y="0"/>
                </a:lnTo>
                <a:lnTo>
                  <a:pt x="273833" y="273834"/>
                </a:lnTo>
                <a:lnTo>
                  <a:pt x="0" y="273834"/>
                </a:lnTo>
                <a:lnTo>
                  <a:pt x="0" y="0"/>
                </a:lnTo>
                <a:close/>
              </a:path>
            </a:pathLst>
          </a:custGeom>
          <a:blipFill rotWithShape="1">
            <a:blip r:embed="rId10">
              <a:alphaModFix/>
            </a:blip>
            <a:stretch>
              <a:fillRect b="0" l="0" r="0" t="0"/>
            </a:stretch>
          </a:blipFill>
          <a:ln>
            <a:noFill/>
          </a:ln>
        </p:spPr>
      </p:sp>
      <p:sp>
        <p:nvSpPr>
          <p:cNvPr id="148" name="Google Shape;148;p26"/>
          <p:cNvSpPr/>
          <p:nvPr/>
        </p:nvSpPr>
        <p:spPr>
          <a:xfrm>
            <a:off x="4060839" y="1082718"/>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 name="Google Shape;149;p26"/>
          <p:cNvSpPr/>
          <p:nvPr/>
        </p:nvSpPr>
        <p:spPr>
          <a:xfrm>
            <a:off x="4103329" y="2564200"/>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50" name="Google Shape;150;p26"/>
          <p:cNvSpPr/>
          <p:nvPr/>
        </p:nvSpPr>
        <p:spPr>
          <a:xfrm>
            <a:off x="5913705" y="2571750"/>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51" name="Google Shape;151;p26"/>
          <p:cNvSpPr/>
          <p:nvPr/>
        </p:nvSpPr>
        <p:spPr>
          <a:xfrm>
            <a:off x="2255187" y="2989655"/>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 name="Google Shape;152;p26"/>
          <p:cNvSpPr/>
          <p:nvPr/>
        </p:nvSpPr>
        <p:spPr>
          <a:xfrm>
            <a:off x="4183129" y="4465962"/>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53" name="Google Shape;153;p26"/>
          <p:cNvSpPr/>
          <p:nvPr/>
        </p:nvSpPr>
        <p:spPr>
          <a:xfrm>
            <a:off x="5865065" y="2989655"/>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 name="Google Shape;154;p26"/>
          <p:cNvSpPr/>
          <p:nvPr/>
        </p:nvSpPr>
        <p:spPr>
          <a:xfrm>
            <a:off x="5907505" y="4478687"/>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55" name="Google Shape;155;p26"/>
          <p:cNvSpPr/>
          <p:nvPr/>
        </p:nvSpPr>
        <p:spPr>
          <a:xfrm>
            <a:off x="2109403" y="4474620"/>
            <a:ext cx="136917" cy="136917"/>
          </a:xfrm>
          <a:custGeom>
            <a:rect b="b" l="l" r="r" t="t"/>
            <a:pathLst>
              <a:path extrusionOk="0" h="273834" w="273834">
                <a:moveTo>
                  <a:pt x="0" y="0"/>
                </a:moveTo>
                <a:lnTo>
                  <a:pt x="273833" y="0"/>
                </a:lnTo>
                <a:lnTo>
                  <a:pt x="273833" y="273834"/>
                </a:lnTo>
                <a:lnTo>
                  <a:pt x="0" y="273834"/>
                </a:lnTo>
                <a:lnTo>
                  <a:pt x="0" y="0"/>
                </a:lnTo>
                <a:close/>
              </a:path>
            </a:pathLst>
          </a:custGeom>
          <a:blipFill rotWithShape="1">
            <a:blip r:embed="rId10">
              <a:alphaModFix/>
            </a:blip>
            <a:stretch>
              <a:fillRect b="0" l="0" r="0" t="0"/>
            </a:stretch>
          </a:blipFill>
          <a:ln>
            <a:noFill/>
          </a:ln>
        </p:spPr>
      </p:sp>
      <p:sp>
        <p:nvSpPr>
          <p:cNvPr id="156" name="Google Shape;156;p26"/>
          <p:cNvSpPr txBox="1"/>
          <p:nvPr/>
        </p:nvSpPr>
        <p:spPr>
          <a:xfrm>
            <a:off x="1914955" y="2357135"/>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57" name="Google Shape;157;p26"/>
          <p:cNvSpPr txBox="1"/>
          <p:nvPr/>
        </p:nvSpPr>
        <p:spPr>
          <a:xfrm>
            <a:off x="1914955" y="2172550"/>
            <a:ext cx="1704300" cy="123000"/>
          </a:xfrm>
          <a:prstGeom prst="rect">
            <a:avLst/>
          </a:prstGeom>
          <a:noFill/>
          <a:ln>
            <a:noFill/>
          </a:ln>
        </p:spPr>
        <p:txBody>
          <a:bodyPr anchorCtr="0" anchor="t" bIns="0" lIns="0" spcFirstLastPara="1" rIns="0" wrap="square" tIns="0">
            <a:spAutoFit/>
          </a:bodyPr>
          <a:lstStyle/>
          <a:p>
            <a:pPr indent="0" lvl="0" marL="0" rtl="0" algn="ctr">
              <a:lnSpc>
                <a:spcPct val="114970"/>
              </a:lnSpc>
              <a:spcBef>
                <a:spcPts val="0"/>
              </a:spcBef>
              <a:spcAft>
                <a:spcPts val="0"/>
              </a:spcAft>
              <a:buClr>
                <a:schemeClr val="dk1"/>
              </a:buClr>
              <a:buFont typeface="Arial"/>
              <a:buNone/>
            </a:pPr>
            <a:r>
              <a:rPr b="1" lang="en" sz="800">
                <a:solidFill>
                  <a:srgbClr val="141414"/>
                </a:solidFill>
                <a:latin typeface="Montserrat"/>
                <a:ea typeface="Montserrat"/>
                <a:cs typeface="Montserrat"/>
                <a:sym typeface="Montserrat"/>
              </a:rPr>
              <a:t>Yurixa Sakhinatul Putri</a:t>
            </a:r>
            <a:endParaRPr sz="700"/>
          </a:p>
        </p:txBody>
      </p:sp>
      <p:sp>
        <p:nvSpPr>
          <p:cNvPr id="158" name="Google Shape;158;p26"/>
          <p:cNvSpPr txBox="1"/>
          <p:nvPr/>
        </p:nvSpPr>
        <p:spPr>
          <a:xfrm>
            <a:off x="2270053" y="2574263"/>
            <a:ext cx="11628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1">
                  <a:extLst>
                    <a:ext uri="{A12FA001-AC4F-418D-AE19-62706E023703}">
                      <ahyp:hlinkClr val="tx"/>
                    </a:ext>
                  </a:extLst>
                </a:hlinkClick>
              </a:rPr>
              <a:t>Yurixa Sakhinatul Putri</a:t>
            </a:r>
            <a:endParaRPr sz="700">
              <a:solidFill>
                <a:schemeClr val="dk1"/>
              </a:solidFill>
            </a:endParaRPr>
          </a:p>
        </p:txBody>
      </p:sp>
      <p:sp>
        <p:nvSpPr>
          <p:cNvPr id="159" name="Google Shape;159;p26"/>
          <p:cNvSpPr txBox="1"/>
          <p:nvPr/>
        </p:nvSpPr>
        <p:spPr>
          <a:xfrm>
            <a:off x="3104897" y="313541"/>
            <a:ext cx="3137100" cy="3726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 sz="2420">
                <a:solidFill>
                  <a:srgbClr val="E62020"/>
                </a:solidFill>
              </a:rPr>
              <a:t>Meet The Team</a:t>
            </a:r>
            <a:endParaRPr b="1" sz="2400">
              <a:solidFill>
                <a:srgbClr val="E74D4E"/>
              </a:solidFill>
              <a:latin typeface="Montserrat"/>
              <a:ea typeface="Montserrat"/>
              <a:cs typeface="Montserrat"/>
              <a:sym typeface="Montserrat"/>
            </a:endParaRPr>
          </a:p>
        </p:txBody>
      </p:sp>
      <p:sp>
        <p:nvSpPr>
          <p:cNvPr id="160" name="Google Shape;160;p26"/>
          <p:cNvSpPr txBox="1"/>
          <p:nvPr/>
        </p:nvSpPr>
        <p:spPr>
          <a:xfrm>
            <a:off x="3720606" y="2357135"/>
            <a:ext cx="1704300" cy="107700"/>
          </a:xfrm>
          <a:prstGeom prst="rect">
            <a:avLst/>
          </a:prstGeom>
          <a:noFill/>
          <a:ln>
            <a:noFill/>
          </a:ln>
        </p:spPr>
        <p:txBody>
          <a:bodyPr anchorCtr="0" anchor="t" bIns="0" lIns="0" spcFirstLastPara="1" rIns="0" wrap="square" tIns="0">
            <a:spAutoFit/>
          </a:bodyPr>
          <a:lstStyle/>
          <a:p>
            <a:pPr indent="0" lvl="0" marL="0" marR="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p>
        </p:txBody>
      </p:sp>
      <p:sp>
        <p:nvSpPr>
          <p:cNvPr id="161" name="Google Shape;161;p26"/>
          <p:cNvSpPr txBox="1"/>
          <p:nvPr/>
        </p:nvSpPr>
        <p:spPr>
          <a:xfrm>
            <a:off x="3720606" y="2172550"/>
            <a:ext cx="1704300" cy="123000"/>
          </a:xfrm>
          <a:prstGeom prst="rect">
            <a:avLst/>
          </a:prstGeom>
          <a:noFill/>
          <a:ln>
            <a:noFill/>
          </a:ln>
        </p:spPr>
        <p:txBody>
          <a:bodyPr anchorCtr="0" anchor="t" bIns="0" lIns="0" spcFirstLastPara="1" rIns="0" wrap="square" tIns="0">
            <a:spAutoFit/>
          </a:bodyPr>
          <a:lstStyle/>
          <a:p>
            <a:pPr indent="0" lvl="0" marL="0" marR="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Hendra Ronaldi</a:t>
            </a:r>
            <a:endParaRPr sz="700"/>
          </a:p>
        </p:txBody>
      </p:sp>
      <p:sp>
        <p:nvSpPr>
          <p:cNvPr id="162" name="Google Shape;162;p26"/>
          <p:cNvSpPr txBox="1"/>
          <p:nvPr/>
        </p:nvSpPr>
        <p:spPr>
          <a:xfrm>
            <a:off x="4263972" y="2564329"/>
            <a:ext cx="7782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2">
                  <a:extLst>
                    <a:ext uri="{A12FA001-AC4F-418D-AE19-62706E023703}">
                      <ahyp:hlinkClr val="tx"/>
                    </a:ext>
                  </a:extLst>
                </a:hlinkClick>
              </a:rPr>
              <a:t>Hendra Ronaldi</a:t>
            </a:r>
            <a:endParaRPr sz="700">
              <a:solidFill>
                <a:schemeClr val="dk1"/>
              </a:solidFill>
            </a:endParaRPr>
          </a:p>
        </p:txBody>
      </p:sp>
      <p:sp>
        <p:nvSpPr>
          <p:cNvPr id="163" name="Google Shape;163;p26"/>
          <p:cNvSpPr txBox="1"/>
          <p:nvPr/>
        </p:nvSpPr>
        <p:spPr>
          <a:xfrm>
            <a:off x="5524832" y="2357135"/>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64" name="Google Shape;164;p26"/>
          <p:cNvSpPr txBox="1"/>
          <p:nvPr/>
        </p:nvSpPr>
        <p:spPr>
          <a:xfrm>
            <a:off x="5524832" y="2172550"/>
            <a:ext cx="1704300" cy="123000"/>
          </a:xfrm>
          <a:prstGeom prst="rect">
            <a:avLst/>
          </a:prstGeom>
          <a:noFill/>
          <a:ln>
            <a:noFill/>
          </a:ln>
        </p:spPr>
        <p:txBody>
          <a:bodyPr anchorCtr="0" anchor="ctr" bIns="0" lIns="0" spcFirstLastPara="1" rIns="0" wrap="square" tIns="0">
            <a:noAutofit/>
          </a:bodyPr>
          <a:lstStyle/>
          <a:p>
            <a:pPr indent="0" lvl="0" marL="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Nadya Novalina</a:t>
            </a:r>
            <a:endParaRPr b="1" sz="800">
              <a:solidFill>
                <a:srgbClr val="141414"/>
              </a:solidFill>
              <a:latin typeface="Montserrat"/>
              <a:ea typeface="Montserrat"/>
              <a:cs typeface="Montserrat"/>
              <a:sym typeface="Montserrat"/>
            </a:endParaRPr>
          </a:p>
        </p:txBody>
      </p:sp>
      <p:sp>
        <p:nvSpPr>
          <p:cNvPr id="165" name="Google Shape;165;p26"/>
          <p:cNvSpPr txBox="1"/>
          <p:nvPr/>
        </p:nvSpPr>
        <p:spPr>
          <a:xfrm>
            <a:off x="6074347" y="2571879"/>
            <a:ext cx="7782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3">
                  <a:extLst>
                    <a:ext uri="{A12FA001-AC4F-418D-AE19-62706E023703}">
                      <ahyp:hlinkClr val="tx"/>
                    </a:ext>
                  </a:extLst>
                </a:hlinkClick>
              </a:rPr>
              <a:t>Nadya Novalina</a:t>
            </a:r>
            <a:endParaRPr sz="700">
              <a:solidFill>
                <a:schemeClr val="dk1"/>
              </a:solidFill>
            </a:endParaRPr>
          </a:p>
        </p:txBody>
      </p:sp>
      <p:sp>
        <p:nvSpPr>
          <p:cNvPr id="166" name="Google Shape;166;p26"/>
          <p:cNvSpPr txBox="1"/>
          <p:nvPr/>
        </p:nvSpPr>
        <p:spPr>
          <a:xfrm>
            <a:off x="1914955" y="4264072"/>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67" name="Google Shape;167;p26"/>
          <p:cNvSpPr txBox="1"/>
          <p:nvPr/>
        </p:nvSpPr>
        <p:spPr>
          <a:xfrm>
            <a:off x="1914955" y="4079487"/>
            <a:ext cx="1704300" cy="123000"/>
          </a:xfrm>
          <a:prstGeom prst="rect">
            <a:avLst/>
          </a:prstGeom>
          <a:noFill/>
          <a:ln>
            <a:noFill/>
          </a:ln>
        </p:spPr>
        <p:txBody>
          <a:bodyPr anchorCtr="0" anchor="t" bIns="0" lIns="0" spcFirstLastPara="1" rIns="0" wrap="square" tIns="0">
            <a:spAutoFit/>
          </a:bodyPr>
          <a:lstStyle/>
          <a:p>
            <a:pPr indent="0" lvl="0" marL="0" marR="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I Putu Ananta Yogiswara</a:t>
            </a:r>
            <a:endParaRPr sz="700"/>
          </a:p>
        </p:txBody>
      </p:sp>
      <p:sp>
        <p:nvSpPr>
          <p:cNvPr id="168" name="Google Shape;168;p26"/>
          <p:cNvSpPr txBox="1"/>
          <p:nvPr/>
        </p:nvSpPr>
        <p:spPr>
          <a:xfrm>
            <a:off x="2270052" y="4476513"/>
            <a:ext cx="11628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4">
                  <a:extLst>
                    <a:ext uri="{A12FA001-AC4F-418D-AE19-62706E023703}">
                      <ahyp:hlinkClr val="tx"/>
                    </a:ext>
                  </a:extLst>
                </a:hlinkClick>
              </a:rPr>
              <a:t>I Putu Ananta Yogiswara</a:t>
            </a:r>
            <a:endParaRPr sz="700">
              <a:solidFill>
                <a:schemeClr val="dk1"/>
              </a:solidFill>
            </a:endParaRPr>
          </a:p>
        </p:txBody>
      </p:sp>
      <p:sp>
        <p:nvSpPr>
          <p:cNvPr id="169" name="Google Shape;169;p26"/>
          <p:cNvSpPr txBox="1"/>
          <p:nvPr/>
        </p:nvSpPr>
        <p:spPr>
          <a:xfrm>
            <a:off x="3720606" y="4264072"/>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70" name="Google Shape;170;p26"/>
          <p:cNvSpPr txBox="1"/>
          <p:nvPr/>
        </p:nvSpPr>
        <p:spPr>
          <a:xfrm>
            <a:off x="3720606" y="4079487"/>
            <a:ext cx="1704300" cy="123000"/>
          </a:xfrm>
          <a:prstGeom prst="rect">
            <a:avLst/>
          </a:prstGeom>
          <a:noFill/>
          <a:ln>
            <a:noFill/>
          </a:ln>
        </p:spPr>
        <p:txBody>
          <a:bodyPr anchorCtr="0" anchor="ctr" bIns="0" lIns="0" spcFirstLastPara="1" rIns="0" wrap="square" tIns="0">
            <a:noAutofit/>
          </a:bodyPr>
          <a:lstStyle/>
          <a:p>
            <a:pPr indent="0" lvl="0" marL="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Harrison</a:t>
            </a:r>
            <a:endParaRPr b="1" sz="800">
              <a:solidFill>
                <a:srgbClr val="141414"/>
              </a:solidFill>
              <a:latin typeface="Montserrat"/>
              <a:ea typeface="Montserrat"/>
              <a:cs typeface="Montserrat"/>
              <a:sym typeface="Montserrat"/>
            </a:endParaRPr>
          </a:p>
        </p:txBody>
      </p:sp>
      <p:sp>
        <p:nvSpPr>
          <p:cNvPr id="171" name="Google Shape;171;p26"/>
          <p:cNvSpPr txBox="1"/>
          <p:nvPr/>
        </p:nvSpPr>
        <p:spPr>
          <a:xfrm>
            <a:off x="4343764" y="4466088"/>
            <a:ext cx="6171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5">
                  <a:extLst>
                    <a:ext uri="{A12FA001-AC4F-418D-AE19-62706E023703}">
                      <ahyp:hlinkClr val="tx"/>
                    </a:ext>
                  </a:extLst>
                </a:hlinkClick>
              </a:rPr>
              <a:t>Harrison Han</a:t>
            </a:r>
            <a:endParaRPr sz="700">
              <a:solidFill>
                <a:schemeClr val="dk1"/>
              </a:solidFill>
            </a:endParaRPr>
          </a:p>
        </p:txBody>
      </p:sp>
      <p:sp>
        <p:nvSpPr>
          <p:cNvPr id="172" name="Google Shape;172;p26"/>
          <p:cNvSpPr txBox="1"/>
          <p:nvPr/>
        </p:nvSpPr>
        <p:spPr>
          <a:xfrm>
            <a:off x="5524832" y="4264072"/>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73" name="Google Shape;173;p26"/>
          <p:cNvSpPr txBox="1"/>
          <p:nvPr/>
        </p:nvSpPr>
        <p:spPr>
          <a:xfrm>
            <a:off x="5524832" y="4079487"/>
            <a:ext cx="1704300" cy="123000"/>
          </a:xfrm>
          <a:prstGeom prst="rect">
            <a:avLst/>
          </a:prstGeom>
          <a:noFill/>
          <a:ln>
            <a:noFill/>
          </a:ln>
        </p:spPr>
        <p:txBody>
          <a:bodyPr anchorCtr="0" anchor="t" bIns="0" lIns="0" spcFirstLastPara="1" rIns="0" wrap="square" tIns="0">
            <a:spAutoFit/>
          </a:bodyPr>
          <a:lstStyle/>
          <a:p>
            <a:pPr indent="0" lvl="0" marL="0" marR="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Fitrah Ramadhan Reza</a:t>
            </a:r>
            <a:endParaRPr sz="700"/>
          </a:p>
        </p:txBody>
      </p:sp>
      <p:sp>
        <p:nvSpPr>
          <p:cNvPr id="174" name="Google Shape;174;p26"/>
          <p:cNvSpPr txBox="1"/>
          <p:nvPr/>
        </p:nvSpPr>
        <p:spPr>
          <a:xfrm>
            <a:off x="6068151" y="4478825"/>
            <a:ext cx="9789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6">
                  <a:extLst>
                    <a:ext uri="{A12FA001-AC4F-418D-AE19-62706E023703}">
                      <ahyp:hlinkClr val="tx"/>
                    </a:ext>
                  </a:extLst>
                </a:hlinkClick>
              </a:rPr>
              <a:t>Fitrah Ramadhan</a:t>
            </a:r>
            <a:endParaRPr sz="700">
              <a:solidFill>
                <a:schemeClr val="dk1"/>
              </a:solidFill>
            </a:endParaRPr>
          </a:p>
        </p:txBody>
      </p:sp>
      <p:sp>
        <p:nvSpPr>
          <p:cNvPr id="175" name="Google Shape;175;p26"/>
          <p:cNvSpPr/>
          <p:nvPr/>
        </p:nvSpPr>
        <p:spPr>
          <a:xfrm>
            <a:off x="7672139" y="1082731"/>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6" name="Google Shape;176;p26"/>
          <p:cNvSpPr/>
          <p:nvPr/>
        </p:nvSpPr>
        <p:spPr>
          <a:xfrm>
            <a:off x="7530679" y="2574163"/>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77" name="Google Shape;177;p26"/>
          <p:cNvSpPr/>
          <p:nvPr/>
        </p:nvSpPr>
        <p:spPr>
          <a:xfrm>
            <a:off x="7672139" y="2989667"/>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8" name="Google Shape;178;p26"/>
          <p:cNvSpPr/>
          <p:nvPr/>
        </p:nvSpPr>
        <p:spPr>
          <a:xfrm>
            <a:off x="7714579" y="4478699"/>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79" name="Google Shape;179;p26"/>
          <p:cNvSpPr txBox="1"/>
          <p:nvPr/>
        </p:nvSpPr>
        <p:spPr>
          <a:xfrm>
            <a:off x="7331906" y="2357148"/>
            <a:ext cx="1704300" cy="107700"/>
          </a:xfrm>
          <a:prstGeom prst="rect">
            <a:avLst/>
          </a:prstGeom>
          <a:noFill/>
          <a:ln>
            <a:noFill/>
          </a:ln>
        </p:spPr>
        <p:txBody>
          <a:bodyPr anchorCtr="0" anchor="t" bIns="0" lIns="0" spcFirstLastPara="1" rIns="0" wrap="square" tIns="0">
            <a:spAutoFit/>
          </a:bodyPr>
          <a:lstStyle/>
          <a:p>
            <a:pPr indent="0" lvl="0" marL="0" marR="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Deployment</a:t>
            </a:r>
            <a:endParaRPr sz="700"/>
          </a:p>
        </p:txBody>
      </p:sp>
      <p:sp>
        <p:nvSpPr>
          <p:cNvPr id="180" name="Google Shape;180;p26"/>
          <p:cNvSpPr txBox="1"/>
          <p:nvPr/>
        </p:nvSpPr>
        <p:spPr>
          <a:xfrm>
            <a:off x="7331906" y="2172563"/>
            <a:ext cx="1704300" cy="123000"/>
          </a:xfrm>
          <a:prstGeom prst="rect">
            <a:avLst/>
          </a:prstGeom>
          <a:noFill/>
          <a:ln>
            <a:noFill/>
          </a:ln>
        </p:spPr>
        <p:txBody>
          <a:bodyPr anchorCtr="0" anchor="t" bIns="0" lIns="0" spcFirstLastPara="1" rIns="0" wrap="square" tIns="0">
            <a:spAutoFit/>
          </a:bodyPr>
          <a:lstStyle/>
          <a:p>
            <a:pPr indent="0" lvl="0" marL="0" rtl="0" algn="ctr">
              <a:lnSpc>
                <a:spcPct val="114970"/>
              </a:lnSpc>
              <a:spcBef>
                <a:spcPts val="0"/>
              </a:spcBef>
              <a:spcAft>
                <a:spcPts val="0"/>
              </a:spcAft>
              <a:buClr>
                <a:schemeClr val="dk1"/>
              </a:buClr>
              <a:buFont typeface="Arial"/>
              <a:buNone/>
            </a:pPr>
            <a:r>
              <a:rPr b="1" lang="en" sz="800">
                <a:solidFill>
                  <a:srgbClr val="141414"/>
                </a:solidFill>
                <a:latin typeface="Montserrat"/>
                <a:ea typeface="Montserrat"/>
                <a:cs typeface="Montserrat"/>
                <a:sym typeface="Montserrat"/>
              </a:rPr>
              <a:t>Satriaji Najha Darmawan</a:t>
            </a:r>
            <a:endParaRPr sz="700"/>
          </a:p>
        </p:txBody>
      </p:sp>
      <p:sp>
        <p:nvSpPr>
          <p:cNvPr id="181" name="Google Shape;181;p26"/>
          <p:cNvSpPr txBox="1"/>
          <p:nvPr/>
        </p:nvSpPr>
        <p:spPr>
          <a:xfrm>
            <a:off x="7691325" y="2574300"/>
            <a:ext cx="12687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7">
                  <a:extLst>
                    <a:ext uri="{A12FA001-AC4F-418D-AE19-62706E023703}">
                      <ahyp:hlinkClr val="tx"/>
                    </a:ext>
                  </a:extLst>
                </a:hlinkClick>
              </a:rPr>
              <a:t>Satriaji Najha Darmawan</a:t>
            </a:r>
            <a:endParaRPr sz="700">
              <a:solidFill>
                <a:schemeClr val="dk1"/>
              </a:solidFill>
            </a:endParaRPr>
          </a:p>
        </p:txBody>
      </p:sp>
      <p:sp>
        <p:nvSpPr>
          <p:cNvPr id="182" name="Google Shape;182;p26"/>
          <p:cNvSpPr txBox="1"/>
          <p:nvPr/>
        </p:nvSpPr>
        <p:spPr>
          <a:xfrm>
            <a:off x="7331906" y="4264085"/>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83" name="Google Shape;183;p26"/>
          <p:cNvSpPr txBox="1"/>
          <p:nvPr/>
        </p:nvSpPr>
        <p:spPr>
          <a:xfrm>
            <a:off x="7331906" y="4079499"/>
            <a:ext cx="1704300" cy="123000"/>
          </a:xfrm>
          <a:prstGeom prst="rect">
            <a:avLst/>
          </a:prstGeom>
          <a:noFill/>
          <a:ln>
            <a:noFill/>
          </a:ln>
        </p:spPr>
        <p:txBody>
          <a:bodyPr anchorCtr="0" anchor="t" bIns="0" lIns="0" spcFirstLastPara="1" rIns="0" wrap="square" tIns="0">
            <a:spAutoFit/>
          </a:bodyPr>
          <a:lstStyle/>
          <a:p>
            <a:pPr indent="0" lvl="0" marL="0" marR="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Hilmy Rahmadani</a:t>
            </a:r>
            <a:endParaRPr sz="700"/>
          </a:p>
        </p:txBody>
      </p:sp>
      <p:sp>
        <p:nvSpPr>
          <p:cNvPr id="184" name="Google Shape;184;p26"/>
          <p:cNvSpPr txBox="1"/>
          <p:nvPr/>
        </p:nvSpPr>
        <p:spPr>
          <a:xfrm>
            <a:off x="7875226" y="4478825"/>
            <a:ext cx="10848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8">
                  <a:extLst>
                    <a:ext uri="{A12FA001-AC4F-418D-AE19-62706E023703}">
                      <ahyp:hlinkClr val="tx"/>
                    </a:ext>
                  </a:extLst>
                </a:hlinkClick>
              </a:rPr>
              <a:t>Hilmy Rahmadani</a:t>
            </a:r>
            <a:endParaRPr sz="700">
              <a:solidFill>
                <a:schemeClr val="dk1"/>
              </a:solidFill>
            </a:endParaRPr>
          </a:p>
        </p:txBody>
      </p:sp>
      <p:sp>
        <p:nvSpPr>
          <p:cNvPr id="185" name="Google Shape;185;p26"/>
          <p:cNvSpPr/>
          <p:nvPr/>
        </p:nvSpPr>
        <p:spPr>
          <a:xfrm>
            <a:off x="449537" y="1082718"/>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6" name="Google Shape;186;p26"/>
          <p:cNvSpPr/>
          <p:nvPr/>
        </p:nvSpPr>
        <p:spPr>
          <a:xfrm>
            <a:off x="395690" y="2573825"/>
            <a:ext cx="136917" cy="136917"/>
          </a:xfrm>
          <a:custGeom>
            <a:rect b="b" l="l" r="r" t="t"/>
            <a:pathLst>
              <a:path extrusionOk="0" h="273834" w="273834">
                <a:moveTo>
                  <a:pt x="0" y="0"/>
                </a:moveTo>
                <a:lnTo>
                  <a:pt x="273833" y="0"/>
                </a:lnTo>
                <a:lnTo>
                  <a:pt x="273833" y="273834"/>
                </a:lnTo>
                <a:lnTo>
                  <a:pt x="0" y="273834"/>
                </a:lnTo>
                <a:lnTo>
                  <a:pt x="0" y="0"/>
                </a:lnTo>
                <a:close/>
              </a:path>
            </a:pathLst>
          </a:custGeom>
          <a:blipFill rotWithShape="1">
            <a:blip r:embed="rId10">
              <a:alphaModFix/>
            </a:blip>
            <a:stretch>
              <a:fillRect b="0" l="0" r="0" t="0"/>
            </a:stretch>
          </a:blipFill>
          <a:ln>
            <a:noFill/>
          </a:ln>
        </p:spPr>
      </p:sp>
      <p:sp>
        <p:nvSpPr>
          <p:cNvPr id="187" name="Google Shape;187;p26"/>
          <p:cNvSpPr/>
          <p:nvPr/>
        </p:nvSpPr>
        <p:spPr>
          <a:xfrm>
            <a:off x="123928" y="4487320"/>
            <a:ext cx="136917" cy="136917"/>
          </a:xfrm>
          <a:custGeom>
            <a:rect b="b" l="l" r="r" t="t"/>
            <a:pathLst>
              <a:path extrusionOk="0" h="273834" w="273834">
                <a:moveTo>
                  <a:pt x="0" y="0"/>
                </a:moveTo>
                <a:lnTo>
                  <a:pt x="273833" y="0"/>
                </a:lnTo>
                <a:lnTo>
                  <a:pt x="273833" y="273834"/>
                </a:lnTo>
                <a:lnTo>
                  <a:pt x="0" y="273834"/>
                </a:lnTo>
                <a:lnTo>
                  <a:pt x="0" y="0"/>
                </a:lnTo>
                <a:close/>
              </a:path>
            </a:pathLst>
          </a:custGeom>
          <a:blipFill rotWithShape="1">
            <a:blip r:embed="rId10">
              <a:alphaModFix/>
            </a:blip>
            <a:stretch>
              <a:fillRect b="0" l="0" r="0" t="0"/>
            </a:stretch>
          </a:blipFill>
          <a:ln>
            <a:noFill/>
          </a:ln>
        </p:spPr>
      </p:sp>
      <p:sp>
        <p:nvSpPr>
          <p:cNvPr id="188" name="Google Shape;188;p26"/>
          <p:cNvSpPr txBox="1"/>
          <p:nvPr/>
        </p:nvSpPr>
        <p:spPr>
          <a:xfrm>
            <a:off x="109305" y="2357135"/>
            <a:ext cx="1704300" cy="107700"/>
          </a:xfrm>
          <a:prstGeom prst="rect">
            <a:avLst/>
          </a:prstGeom>
          <a:noFill/>
          <a:ln>
            <a:noFill/>
          </a:ln>
        </p:spPr>
        <p:txBody>
          <a:bodyPr anchorCtr="0" anchor="t" bIns="0" lIns="0" spcFirstLastPara="1" rIns="0" wrap="square" tIns="0">
            <a:spAutoFit/>
          </a:bodyPr>
          <a:lstStyle/>
          <a:p>
            <a:pPr indent="0" lvl="0" marL="0" marR="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Project Leader &amp; Data Preparation</a:t>
            </a:r>
            <a:endParaRPr sz="700"/>
          </a:p>
        </p:txBody>
      </p:sp>
      <p:sp>
        <p:nvSpPr>
          <p:cNvPr id="189" name="Google Shape;189;p26"/>
          <p:cNvSpPr txBox="1"/>
          <p:nvPr/>
        </p:nvSpPr>
        <p:spPr>
          <a:xfrm>
            <a:off x="109305" y="2172550"/>
            <a:ext cx="1704300" cy="123000"/>
          </a:xfrm>
          <a:prstGeom prst="rect">
            <a:avLst/>
          </a:prstGeom>
          <a:noFill/>
          <a:ln>
            <a:noFill/>
          </a:ln>
        </p:spPr>
        <p:txBody>
          <a:bodyPr anchorCtr="0" anchor="t" bIns="0" lIns="0" spcFirstLastPara="1" rIns="0" wrap="square" tIns="0">
            <a:spAutoFit/>
          </a:bodyPr>
          <a:lstStyle/>
          <a:p>
            <a:pPr indent="0" lvl="0" marL="0" marR="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Tri Wahyu Prabowo</a:t>
            </a:r>
            <a:endParaRPr sz="700"/>
          </a:p>
        </p:txBody>
      </p:sp>
      <p:sp>
        <p:nvSpPr>
          <p:cNvPr id="190" name="Google Shape;190;p26"/>
          <p:cNvSpPr txBox="1"/>
          <p:nvPr/>
        </p:nvSpPr>
        <p:spPr>
          <a:xfrm>
            <a:off x="556339" y="2573950"/>
            <a:ext cx="9789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9">
                  <a:extLst>
                    <a:ext uri="{A12FA001-AC4F-418D-AE19-62706E023703}">
                      <ahyp:hlinkClr val="tx"/>
                    </a:ext>
                  </a:extLst>
                </a:hlinkClick>
              </a:rPr>
              <a:t>Tri Wahyu Prabowo</a:t>
            </a:r>
            <a:endParaRPr sz="700">
              <a:solidFill>
                <a:schemeClr val="dk1"/>
              </a:solidFill>
            </a:endParaRPr>
          </a:p>
        </p:txBody>
      </p:sp>
      <p:sp>
        <p:nvSpPr>
          <p:cNvPr id="191" name="Google Shape;191;p26"/>
          <p:cNvSpPr txBox="1"/>
          <p:nvPr/>
        </p:nvSpPr>
        <p:spPr>
          <a:xfrm>
            <a:off x="109305" y="4264072"/>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92" name="Google Shape;192;p26"/>
          <p:cNvSpPr txBox="1"/>
          <p:nvPr/>
        </p:nvSpPr>
        <p:spPr>
          <a:xfrm>
            <a:off x="109300" y="4079475"/>
            <a:ext cx="1868400" cy="123000"/>
          </a:xfrm>
          <a:prstGeom prst="rect">
            <a:avLst/>
          </a:prstGeom>
          <a:noFill/>
          <a:ln>
            <a:noFill/>
          </a:ln>
        </p:spPr>
        <p:txBody>
          <a:bodyPr anchorCtr="0" anchor="t" bIns="0" lIns="0" spcFirstLastPara="1" rIns="0" wrap="square" tIns="0">
            <a:spAutoFit/>
          </a:bodyPr>
          <a:lstStyle/>
          <a:p>
            <a:pPr indent="0" lvl="0" marL="0" rtl="0" algn="ctr">
              <a:lnSpc>
                <a:spcPct val="114970"/>
              </a:lnSpc>
              <a:spcBef>
                <a:spcPts val="0"/>
              </a:spcBef>
              <a:spcAft>
                <a:spcPts val="0"/>
              </a:spcAft>
              <a:buClr>
                <a:schemeClr val="dk1"/>
              </a:buClr>
              <a:buFont typeface="Arial"/>
              <a:buNone/>
            </a:pPr>
            <a:r>
              <a:rPr b="1" lang="en" sz="800">
                <a:solidFill>
                  <a:srgbClr val="141414"/>
                </a:solidFill>
                <a:latin typeface="Montserrat"/>
                <a:ea typeface="Montserrat"/>
                <a:cs typeface="Montserrat"/>
                <a:sym typeface="Montserrat"/>
              </a:rPr>
              <a:t>Fathurrahman Hernanda Khansan</a:t>
            </a:r>
            <a:endParaRPr sz="700">
              <a:solidFill>
                <a:schemeClr val="dk1"/>
              </a:solidFill>
            </a:endParaRPr>
          </a:p>
        </p:txBody>
      </p:sp>
      <p:sp>
        <p:nvSpPr>
          <p:cNvPr id="193" name="Google Shape;193;p26"/>
          <p:cNvSpPr txBox="1"/>
          <p:nvPr/>
        </p:nvSpPr>
        <p:spPr>
          <a:xfrm>
            <a:off x="284575" y="4489225"/>
            <a:ext cx="15984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20">
                  <a:extLst>
                    <a:ext uri="{A12FA001-AC4F-418D-AE19-62706E023703}">
                      <ahyp:hlinkClr val="tx"/>
                    </a:ext>
                  </a:extLst>
                </a:hlinkClick>
              </a:rPr>
              <a:t>Fathurrahman Hernanda Khansan</a:t>
            </a:r>
            <a:endParaRPr sz="700">
              <a:solidFill>
                <a:schemeClr val="dk1"/>
              </a:solidFill>
            </a:endParaRPr>
          </a:p>
        </p:txBody>
      </p:sp>
      <p:pic>
        <p:nvPicPr>
          <p:cNvPr id="194" name="Google Shape;194;p26"/>
          <p:cNvPicPr preferRelativeResize="0"/>
          <p:nvPr/>
        </p:nvPicPr>
        <p:blipFill>
          <a:blip r:embed="rId21">
            <a:alphaModFix/>
          </a:blip>
          <a:stretch>
            <a:fillRect/>
          </a:stretch>
        </p:blipFill>
        <p:spPr>
          <a:xfrm rot="10800000">
            <a:off x="8267700" y="-12"/>
            <a:ext cx="876300" cy="828675"/>
          </a:xfrm>
          <a:prstGeom prst="rect">
            <a:avLst/>
          </a:prstGeom>
          <a:noFill/>
          <a:ln>
            <a:noFill/>
          </a:ln>
        </p:spPr>
      </p:pic>
      <p:pic>
        <p:nvPicPr>
          <p:cNvPr id="195" name="Google Shape;195;p26"/>
          <p:cNvPicPr preferRelativeResize="0"/>
          <p:nvPr/>
        </p:nvPicPr>
        <p:blipFill>
          <a:blip r:embed="rId21">
            <a:alphaModFix/>
          </a:blip>
          <a:stretch>
            <a:fillRect/>
          </a:stretch>
        </p:blipFill>
        <p:spPr>
          <a:xfrm flipH="1" rot="10800000">
            <a:off x="0" y="-12"/>
            <a:ext cx="876300" cy="828675"/>
          </a:xfrm>
          <a:prstGeom prst="rect">
            <a:avLst/>
          </a:prstGeom>
          <a:noFill/>
          <a:ln>
            <a:noFill/>
          </a:ln>
        </p:spPr>
      </p:pic>
      <p:pic>
        <p:nvPicPr>
          <p:cNvPr id="196" name="Google Shape;196;p26"/>
          <p:cNvPicPr preferRelativeResize="0"/>
          <p:nvPr/>
        </p:nvPicPr>
        <p:blipFill rotWithShape="1">
          <a:blip r:embed="rId22">
            <a:alphaModFix/>
          </a:blip>
          <a:srcRect b="2435" l="0" r="0" t="2435"/>
          <a:stretch/>
        </p:blipFill>
        <p:spPr>
          <a:xfrm>
            <a:off x="2228725" y="1112938"/>
            <a:ext cx="1084800" cy="1032000"/>
          </a:xfrm>
          <a:prstGeom prst="ellipse">
            <a:avLst/>
          </a:prstGeom>
          <a:solidFill>
            <a:srgbClr val="000000">
              <a:alpha val="0"/>
            </a:srgbClr>
          </a:solidFill>
          <a:ln cap="flat" cmpd="sng" w="127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197" name="Google Shape;197;p26"/>
          <p:cNvPicPr preferRelativeResize="0"/>
          <p:nvPr/>
        </p:nvPicPr>
        <p:blipFill rotWithShape="1">
          <a:blip r:embed="rId23">
            <a:alphaModFix/>
          </a:blip>
          <a:srcRect b="10102" l="0" r="0" t="10094"/>
          <a:stretch/>
        </p:blipFill>
        <p:spPr>
          <a:xfrm>
            <a:off x="5834575" y="1078963"/>
            <a:ext cx="1084800" cy="1032000"/>
          </a:xfrm>
          <a:prstGeom prst="ellipse">
            <a:avLst/>
          </a:prstGeom>
          <a:solidFill>
            <a:srgbClr val="000000">
              <a:alpha val="0"/>
            </a:srgbClr>
          </a:solidFill>
          <a:ln cap="flat" cmpd="sng" w="127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198" name="Google Shape;198;p26"/>
          <p:cNvPicPr preferRelativeResize="0"/>
          <p:nvPr/>
        </p:nvPicPr>
        <p:blipFill rotWithShape="1">
          <a:blip r:embed="rId24">
            <a:alphaModFix/>
          </a:blip>
          <a:srcRect b="9657" l="2371" r="2381" t="0"/>
          <a:stretch/>
        </p:blipFill>
        <p:spPr>
          <a:xfrm>
            <a:off x="448850" y="2989015"/>
            <a:ext cx="1033200" cy="1033200"/>
          </a:xfrm>
          <a:prstGeom prst="ellipse">
            <a:avLst/>
          </a:prstGeom>
          <a:noFill/>
          <a:ln cap="flat" cmpd="sng" w="12700">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b="1" lang="en" sz="2420">
                <a:solidFill>
                  <a:srgbClr val="E62020"/>
                </a:solidFill>
              </a:rPr>
              <a:t>Background &amp; Problem Statement</a:t>
            </a:r>
            <a:endParaRPr b="1" sz="2420">
              <a:solidFill>
                <a:srgbClr val="E62020"/>
              </a:solidFill>
            </a:endParaRPr>
          </a:p>
        </p:txBody>
      </p:sp>
      <p:sp>
        <p:nvSpPr>
          <p:cNvPr id="204" name="Google Shape;204;p27"/>
          <p:cNvSpPr txBox="1"/>
          <p:nvPr>
            <p:ph idx="1" type="body"/>
          </p:nvPr>
        </p:nvSpPr>
        <p:spPr>
          <a:xfrm>
            <a:off x="631925" y="1097625"/>
            <a:ext cx="8014500" cy="353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000">
                <a:solidFill>
                  <a:schemeClr val="dk1"/>
                </a:solidFill>
              </a:rPr>
              <a:t>Coral reefs, often referred to as the "rainforests of the sea," </a:t>
            </a:r>
            <a:r>
              <a:rPr lang="en" sz="1000">
                <a:solidFill>
                  <a:schemeClr val="dk1"/>
                </a:solidFill>
              </a:rPr>
              <a:t>are some of the most diverse ecosystems in the world. Thousands of species rely on reefs for survival. Millions of people all over the world also depend on coral reefs for food, protection and jobs</a:t>
            </a:r>
            <a:r>
              <a:rPr lang="en" sz="1000">
                <a:solidFill>
                  <a:schemeClr val="dk1"/>
                </a:solidFill>
              </a:rPr>
              <a:t>. Unfortunately, these vital ecosystems are facing unprecedented threats due to climate change.</a:t>
            </a:r>
            <a:endParaRPr sz="1000">
              <a:solidFill>
                <a:schemeClr val="dk1"/>
              </a:solidFill>
            </a:endParaRPr>
          </a:p>
          <a:p>
            <a:pPr indent="0" lvl="0" marL="0" rtl="0" algn="just">
              <a:spcBef>
                <a:spcPts val="1200"/>
              </a:spcBef>
              <a:spcAft>
                <a:spcPts val="0"/>
              </a:spcAft>
              <a:buNone/>
            </a:pPr>
            <a:r>
              <a:rPr lang="en" sz="1000" u="sng">
                <a:solidFill>
                  <a:schemeClr val="hlink"/>
                </a:solidFill>
                <a:hlinkClick r:id="rId3"/>
              </a:rPr>
              <a:t>National Oceanic and Atmospheric Administration (NOAA)</a:t>
            </a:r>
            <a:r>
              <a:rPr lang="en" sz="1000">
                <a:solidFill>
                  <a:srgbClr val="434343"/>
                </a:solidFill>
              </a:rPr>
              <a:t> </a:t>
            </a:r>
            <a:r>
              <a:rPr lang="en" sz="1000">
                <a:solidFill>
                  <a:schemeClr val="dk1"/>
                </a:solidFill>
              </a:rPr>
              <a:t>stated that climate change will affect coral reef ecosystems, through sea level rise, changes to the frequency and intensity of tropical storms, and altered ocean circulation patterns. When combined, all of these impacts dramatically alter ecosystem function, as well as the goods and services coral reef ecosystems provide to people around the globe.</a:t>
            </a:r>
            <a:endParaRPr sz="1000">
              <a:solidFill>
                <a:schemeClr val="dk1"/>
              </a:solidFill>
            </a:endParaRPr>
          </a:p>
          <a:p>
            <a:pPr indent="0" lvl="0" marL="0" rtl="0" algn="just">
              <a:spcBef>
                <a:spcPts val="1200"/>
              </a:spcBef>
              <a:spcAft>
                <a:spcPts val="0"/>
              </a:spcAft>
              <a:buNone/>
            </a:pPr>
            <a:r>
              <a:rPr lang="en" sz="1000">
                <a:solidFill>
                  <a:schemeClr val="dk1"/>
                </a:solidFill>
              </a:rPr>
              <a:t>Traditional methods of coral assessment, such as Line Intercept Transect (LIT) for identifying coral coverage, often face limitations in terms of scope and efficiency. These limitations are particularly evident in survey scalability and the constraints of human diving time. To bridge this gap, our project is dedicated to the utilization of automatic Coral Life Forms Detection for conducting a comprehensive analysis of coral coverage during site surveys by an underwater robot.</a:t>
            </a:r>
            <a:endParaRPr sz="1000">
              <a:solidFill>
                <a:schemeClr val="dk1"/>
              </a:solidFill>
            </a:endParaRPr>
          </a:p>
          <a:p>
            <a:pPr indent="0" lvl="0" marL="0" rtl="0" algn="just">
              <a:spcBef>
                <a:spcPts val="1200"/>
              </a:spcBef>
              <a:spcAft>
                <a:spcPts val="0"/>
              </a:spcAft>
              <a:buNone/>
            </a:pPr>
            <a:r>
              <a:rPr lang="en" sz="1000">
                <a:solidFill>
                  <a:schemeClr val="dk1"/>
                </a:solidFill>
              </a:rPr>
              <a:t>By integrating cutting-edge detection techniques into an automated coral monitoring method using an underwater robot, our objective is to offer a more nuanced understanding of how climate change impacts various coral species, their distribution, and overall reef dynamics. This endeavor aims to empower researchers and conservationists to make decisions about further interventions more efficiently. </a:t>
            </a:r>
            <a:endParaRPr sz="1000">
              <a:solidFill>
                <a:schemeClr val="dk1"/>
              </a:solidFill>
            </a:endParaRPr>
          </a:p>
          <a:p>
            <a:pPr indent="0" lvl="0" marL="0" rtl="0" algn="just">
              <a:spcBef>
                <a:spcPts val="1200"/>
              </a:spcBef>
              <a:spcAft>
                <a:spcPts val="1200"/>
              </a:spcAft>
              <a:buNone/>
            </a:pPr>
            <a:r>
              <a:t/>
            </a:r>
            <a:endParaRPr sz="1000">
              <a:solidFill>
                <a:srgbClr val="434343"/>
              </a:solidFill>
            </a:endParaRPr>
          </a:p>
        </p:txBody>
      </p:sp>
      <p:pic>
        <p:nvPicPr>
          <p:cNvPr id="205" name="Google Shape;205;p27"/>
          <p:cNvPicPr preferRelativeResize="0"/>
          <p:nvPr/>
        </p:nvPicPr>
        <p:blipFill rotWithShape="1">
          <a:blip r:embed="rId4">
            <a:alphaModFix/>
          </a:blip>
          <a:srcRect b="30515" l="80" r="-80" t="41671"/>
          <a:stretch/>
        </p:blipFill>
        <p:spPr>
          <a:xfrm>
            <a:off x="-15500" y="4062300"/>
            <a:ext cx="9174901" cy="1093250"/>
          </a:xfrm>
          <a:prstGeom prst="rect">
            <a:avLst/>
          </a:prstGeom>
          <a:noFill/>
          <a:ln>
            <a:noFill/>
          </a:ln>
        </p:spPr>
      </p:pic>
      <p:sp>
        <p:nvSpPr>
          <p:cNvPr id="206" name="Google Shape;206;p27"/>
          <p:cNvSpPr/>
          <p:nvPr/>
        </p:nvSpPr>
        <p:spPr>
          <a:xfrm rot="5400000">
            <a:off x="4462300" y="-461425"/>
            <a:ext cx="219300" cy="9174900"/>
          </a:xfrm>
          <a:prstGeom prst="rect">
            <a:avLst/>
          </a:prstGeom>
          <a:gradFill>
            <a:gsLst>
              <a:gs pos="0">
                <a:srgbClr val="FFFFFF">
                  <a:alpha val="25490"/>
                  <a:alpha val="25490"/>
                </a:srgbClr>
              </a:gs>
              <a:gs pos="100000">
                <a:schemeClr val="lt1">
                  <a:alpha val="25490"/>
                </a:schemeClr>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7" name="Google Shape;207;p27"/>
          <p:cNvPicPr preferRelativeResize="0"/>
          <p:nvPr/>
        </p:nvPicPr>
        <p:blipFill>
          <a:blip r:embed="rId5">
            <a:alphaModFix/>
          </a:blip>
          <a:stretch>
            <a:fillRect/>
          </a:stretch>
        </p:blipFill>
        <p:spPr>
          <a:xfrm>
            <a:off x="8115300" y="0"/>
            <a:ext cx="1028700" cy="542925"/>
          </a:xfrm>
          <a:prstGeom prst="rect">
            <a:avLst/>
          </a:prstGeom>
          <a:noFill/>
          <a:ln>
            <a:noFill/>
          </a:ln>
        </p:spPr>
      </p:pic>
      <p:sp>
        <p:nvSpPr>
          <p:cNvPr id="208" name="Google Shape;208;p27"/>
          <p:cNvSpPr/>
          <p:nvPr/>
        </p:nvSpPr>
        <p:spPr>
          <a:xfrm>
            <a:off x="413100" y="1247650"/>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7"/>
          <p:cNvSpPr/>
          <p:nvPr/>
        </p:nvSpPr>
        <p:spPr>
          <a:xfrm>
            <a:off x="460650" y="1292650"/>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7"/>
          <p:cNvSpPr/>
          <p:nvPr/>
        </p:nvSpPr>
        <p:spPr>
          <a:xfrm>
            <a:off x="413100" y="1904488"/>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7"/>
          <p:cNvSpPr/>
          <p:nvPr/>
        </p:nvSpPr>
        <p:spPr>
          <a:xfrm>
            <a:off x="460650" y="1949488"/>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7"/>
          <p:cNvSpPr/>
          <p:nvPr/>
        </p:nvSpPr>
        <p:spPr>
          <a:xfrm>
            <a:off x="413100" y="2586650"/>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7"/>
          <p:cNvSpPr/>
          <p:nvPr/>
        </p:nvSpPr>
        <p:spPr>
          <a:xfrm>
            <a:off x="460650" y="2631650"/>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7"/>
          <p:cNvSpPr/>
          <p:nvPr/>
        </p:nvSpPr>
        <p:spPr>
          <a:xfrm>
            <a:off x="413100" y="3431413"/>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7"/>
          <p:cNvSpPr/>
          <p:nvPr/>
        </p:nvSpPr>
        <p:spPr>
          <a:xfrm>
            <a:off x="460650" y="3476413"/>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2355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Objectives &amp; Scope</a:t>
            </a:r>
            <a:endParaRPr b="1">
              <a:solidFill>
                <a:srgbClr val="E62020"/>
              </a:solidFill>
            </a:endParaRPr>
          </a:p>
        </p:txBody>
      </p:sp>
      <p:sp>
        <p:nvSpPr>
          <p:cNvPr id="221" name="Google Shape;221;p28"/>
          <p:cNvSpPr txBox="1"/>
          <p:nvPr>
            <p:ph idx="1" type="body"/>
          </p:nvPr>
        </p:nvSpPr>
        <p:spPr>
          <a:xfrm>
            <a:off x="311700" y="1386075"/>
            <a:ext cx="5067900" cy="33975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b="1" lang="en" sz="1600">
                <a:solidFill>
                  <a:srgbClr val="E62020"/>
                </a:solidFill>
              </a:rPr>
              <a:t>Objectives</a:t>
            </a:r>
            <a:endParaRPr b="1" sz="1600">
              <a:solidFill>
                <a:srgbClr val="E62020"/>
              </a:solidFill>
            </a:endParaRPr>
          </a:p>
          <a:p>
            <a:pPr indent="0" lvl="0" marL="0" rtl="0" algn="just">
              <a:lnSpc>
                <a:spcPct val="100000"/>
              </a:lnSpc>
              <a:spcBef>
                <a:spcPts val="0"/>
              </a:spcBef>
              <a:spcAft>
                <a:spcPts val="0"/>
              </a:spcAft>
              <a:buNone/>
            </a:pPr>
            <a:r>
              <a:rPr lang="en" sz="1400">
                <a:solidFill>
                  <a:schemeClr val="dk1"/>
                </a:solidFill>
              </a:rPr>
              <a:t>Develop deep learning models for identifying and analyzing coral life forms, focusing on seven main forms (Branching, Massive, Submassive, Foliose, Mushroom, Tabulate, Encrusting).</a:t>
            </a:r>
            <a:endParaRPr sz="1400">
              <a:solidFill>
                <a:schemeClr val="dk1"/>
              </a:solidFill>
            </a:endParaRPr>
          </a:p>
          <a:p>
            <a:pPr indent="0" lvl="0" marL="0" rtl="0" algn="just">
              <a:lnSpc>
                <a:spcPct val="100000"/>
              </a:lnSpc>
              <a:spcBef>
                <a:spcPts val="0"/>
              </a:spcBef>
              <a:spcAft>
                <a:spcPts val="0"/>
              </a:spcAft>
              <a:buNone/>
            </a:pPr>
            <a:r>
              <a:t/>
            </a:r>
            <a:endParaRPr sz="1500">
              <a:solidFill>
                <a:srgbClr val="434343"/>
              </a:solidFill>
            </a:endParaRPr>
          </a:p>
          <a:p>
            <a:pPr indent="0" lvl="0" marL="0" rtl="0" algn="just">
              <a:lnSpc>
                <a:spcPct val="100000"/>
              </a:lnSpc>
              <a:spcBef>
                <a:spcPts val="0"/>
              </a:spcBef>
              <a:spcAft>
                <a:spcPts val="0"/>
              </a:spcAft>
              <a:buNone/>
            </a:pPr>
            <a:r>
              <a:rPr b="1" lang="en" sz="1600">
                <a:solidFill>
                  <a:srgbClr val="E62020"/>
                </a:solidFill>
              </a:rPr>
              <a:t>Scope</a:t>
            </a:r>
            <a:endParaRPr b="1" sz="1600">
              <a:solidFill>
                <a:srgbClr val="E62020"/>
              </a:solidFill>
            </a:endParaRPr>
          </a:p>
          <a:p>
            <a:pPr indent="0" lvl="0" marL="0" rtl="0" algn="just">
              <a:lnSpc>
                <a:spcPct val="100000"/>
              </a:lnSpc>
              <a:spcBef>
                <a:spcPts val="0"/>
              </a:spcBef>
              <a:spcAft>
                <a:spcPts val="0"/>
              </a:spcAft>
              <a:buClr>
                <a:schemeClr val="dk1"/>
              </a:buClr>
              <a:buSzPts val="1100"/>
              <a:buFont typeface="Arial"/>
              <a:buNone/>
            </a:pPr>
            <a:r>
              <a:rPr lang="en" sz="1400">
                <a:solidFill>
                  <a:schemeClr val="dk1"/>
                </a:solidFill>
              </a:rPr>
              <a:t>Explore YOLO state of the art object detection algorithm in developing deep learning model for coral life forms detection.</a:t>
            </a:r>
            <a:endParaRPr b="1" sz="1000">
              <a:solidFill>
                <a:schemeClr val="dk1"/>
              </a:solidFill>
            </a:endParaRPr>
          </a:p>
        </p:txBody>
      </p:sp>
      <p:pic>
        <p:nvPicPr>
          <p:cNvPr id="222" name="Google Shape;222;p28"/>
          <p:cNvPicPr preferRelativeResize="0"/>
          <p:nvPr/>
        </p:nvPicPr>
        <p:blipFill>
          <a:blip r:embed="rId3">
            <a:alphaModFix/>
          </a:blip>
          <a:stretch>
            <a:fillRect/>
          </a:stretch>
        </p:blipFill>
        <p:spPr>
          <a:xfrm>
            <a:off x="0" y="4314813"/>
            <a:ext cx="876300" cy="828675"/>
          </a:xfrm>
          <a:prstGeom prst="rect">
            <a:avLst/>
          </a:prstGeom>
          <a:noFill/>
          <a:ln>
            <a:noFill/>
          </a:ln>
        </p:spPr>
      </p:pic>
      <p:pic>
        <p:nvPicPr>
          <p:cNvPr id="223" name="Google Shape;223;p28"/>
          <p:cNvPicPr preferRelativeResize="0"/>
          <p:nvPr/>
        </p:nvPicPr>
        <p:blipFill>
          <a:blip r:embed="rId3">
            <a:alphaModFix/>
          </a:blip>
          <a:stretch>
            <a:fillRect/>
          </a:stretch>
        </p:blipFill>
        <p:spPr>
          <a:xfrm rot="10800000">
            <a:off x="8267700" y="-12"/>
            <a:ext cx="876300" cy="828675"/>
          </a:xfrm>
          <a:prstGeom prst="rect">
            <a:avLst/>
          </a:prstGeom>
          <a:noFill/>
          <a:ln>
            <a:noFill/>
          </a:ln>
        </p:spPr>
      </p:pic>
      <p:pic>
        <p:nvPicPr>
          <p:cNvPr id="224" name="Google Shape;224;p28"/>
          <p:cNvPicPr preferRelativeResize="0"/>
          <p:nvPr/>
        </p:nvPicPr>
        <p:blipFill>
          <a:blip r:embed="rId4">
            <a:alphaModFix/>
          </a:blip>
          <a:stretch>
            <a:fillRect/>
          </a:stretch>
        </p:blipFill>
        <p:spPr>
          <a:xfrm>
            <a:off x="5650552" y="0"/>
            <a:ext cx="3493448"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Data Collection</a:t>
            </a:r>
            <a:endParaRPr b="1">
              <a:solidFill>
                <a:srgbClr val="E62020"/>
              </a:solidFill>
            </a:endParaRPr>
          </a:p>
        </p:txBody>
      </p:sp>
      <p:sp>
        <p:nvSpPr>
          <p:cNvPr id="230" name="Google Shape;230;p29"/>
          <p:cNvSpPr txBox="1"/>
          <p:nvPr>
            <p:ph idx="1" type="body"/>
          </p:nvPr>
        </p:nvSpPr>
        <p:spPr>
          <a:xfrm>
            <a:off x="1037525" y="3409575"/>
            <a:ext cx="7390800" cy="1087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35"/>
              <a:buNone/>
            </a:pPr>
            <a:r>
              <a:rPr lang="en" sz="1205">
                <a:solidFill>
                  <a:schemeClr val="dk1"/>
                </a:solidFill>
              </a:rPr>
              <a:t>The data is collected through video extraction recorded by a Remotely Operated Underwater Vehicle (ROV) conducting surveys of coral reefs at depths ranging from 8 to 15 meters underwater in the North Bali Sea.</a:t>
            </a:r>
            <a:endParaRPr sz="1205">
              <a:solidFill>
                <a:schemeClr val="dk1"/>
              </a:solidFill>
            </a:endParaRPr>
          </a:p>
          <a:p>
            <a:pPr indent="0" lvl="0" marL="0" rtl="0" algn="just">
              <a:spcBef>
                <a:spcPts val="1200"/>
              </a:spcBef>
              <a:spcAft>
                <a:spcPts val="1200"/>
              </a:spcAft>
              <a:buSzPts val="935"/>
              <a:buNone/>
            </a:pPr>
            <a:r>
              <a:rPr lang="en" sz="1205">
                <a:solidFill>
                  <a:schemeClr val="dk1"/>
                </a:solidFill>
              </a:rPr>
              <a:t>The extracted images then proceed to undergo manual annotation into seven distinct classes within Roboflow, enabling a detailed classification of coral life forms.</a:t>
            </a:r>
            <a:endParaRPr sz="1205">
              <a:solidFill>
                <a:schemeClr val="dk1"/>
              </a:solidFill>
            </a:endParaRPr>
          </a:p>
        </p:txBody>
      </p:sp>
      <p:pic>
        <p:nvPicPr>
          <p:cNvPr id="231" name="Google Shape;231;p29"/>
          <p:cNvPicPr preferRelativeResize="0"/>
          <p:nvPr/>
        </p:nvPicPr>
        <p:blipFill rotWithShape="1">
          <a:blip r:embed="rId3">
            <a:alphaModFix/>
          </a:blip>
          <a:srcRect b="0" l="16589" r="24077" t="29323"/>
          <a:stretch/>
        </p:blipFill>
        <p:spPr>
          <a:xfrm flipH="1">
            <a:off x="744652" y="968375"/>
            <a:ext cx="3375698" cy="2261949"/>
          </a:xfrm>
          <a:prstGeom prst="rect">
            <a:avLst/>
          </a:prstGeom>
          <a:noFill/>
          <a:ln>
            <a:noFill/>
          </a:ln>
        </p:spPr>
      </p:pic>
      <p:pic>
        <p:nvPicPr>
          <p:cNvPr id="232" name="Google Shape;232;p29"/>
          <p:cNvPicPr preferRelativeResize="0"/>
          <p:nvPr/>
        </p:nvPicPr>
        <p:blipFill>
          <a:blip r:embed="rId4">
            <a:alphaModFix/>
          </a:blip>
          <a:stretch>
            <a:fillRect/>
          </a:stretch>
        </p:blipFill>
        <p:spPr>
          <a:xfrm>
            <a:off x="4206224" y="968375"/>
            <a:ext cx="4221964" cy="2261949"/>
          </a:xfrm>
          <a:prstGeom prst="rect">
            <a:avLst/>
          </a:prstGeom>
          <a:noFill/>
          <a:ln>
            <a:noFill/>
          </a:ln>
        </p:spPr>
      </p:pic>
      <p:sp>
        <p:nvSpPr>
          <p:cNvPr id="233" name="Google Shape;233;p29"/>
          <p:cNvSpPr/>
          <p:nvPr/>
        </p:nvSpPr>
        <p:spPr>
          <a:xfrm>
            <a:off x="820850" y="3552075"/>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29"/>
          <p:cNvSpPr/>
          <p:nvPr/>
        </p:nvSpPr>
        <p:spPr>
          <a:xfrm>
            <a:off x="868400" y="3597075"/>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9"/>
          <p:cNvSpPr/>
          <p:nvPr/>
        </p:nvSpPr>
        <p:spPr>
          <a:xfrm>
            <a:off x="820850" y="4351575"/>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29"/>
          <p:cNvSpPr/>
          <p:nvPr/>
        </p:nvSpPr>
        <p:spPr>
          <a:xfrm>
            <a:off x="868400" y="4396575"/>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7" name="Google Shape;237;p29"/>
          <p:cNvPicPr preferRelativeResize="0"/>
          <p:nvPr/>
        </p:nvPicPr>
        <p:blipFill>
          <a:blip r:embed="rId5">
            <a:alphaModFix/>
          </a:blip>
          <a:stretch>
            <a:fillRect/>
          </a:stretch>
        </p:blipFill>
        <p:spPr>
          <a:xfrm rot="10800000">
            <a:off x="8267700" y="-12"/>
            <a:ext cx="876300" cy="828675"/>
          </a:xfrm>
          <a:prstGeom prst="rect">
            <a:avLst/>
          </a:prstGeom>
          <a:noFill/>
          <a:ln>
            <a:noFill/>
          </a:ln>
        </p:spPr>
      </p:pic>
      <p:pic>
        <p:nvPicPr>
          <p:cNvPr id="238" name="Google Shape;238;p29"/>
          <p:cNvPicPr preferRelativeResize="0"/>
          <p:nvPr/>
        </p:nvPicPr>
        <p:blipFill>
          <a:blip r:embed="rId6">
            <a:alphaModFix/>
          </a:blip>
          <a:stretch>
            <a:fillRect/>
          </a:stretch>
        </p:blipFill>
        <p:spPr>
          <a:xfrm rot="10800000">
            <a:off x="0" y="4600575"/>
            <a:ext cx="1028700" cy="542925"/>
          </a:xfrm>
          <a:prstGeom prst="rect">
            <a:avLst/>
          </a:prstGeom>
          <a:noFill/>
          <a:ln>
            <a:noFill/>
          </a:ln>
        </p:spPr>
      </p:pic>
      <p:sp>
        <p:nvSpPr>
          <p:cNvPr id="239" name="Google Shape;239;p29"/>
          <p:cNvSpPr txBox="1"/>
          <p:nvPr/>
        </p:nvSpPr>
        <p:spPr>
          <a:xfrm>
            <a:off x="744650" y="2970525"/>
            <a:ext cx="17031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1"/>
                </a:solidFill>
              </a:rPr>
              <a:t>ROV / Underwater Robot</a:t>
            </a:r>
            <a:endParaRPr b="1" sz="800">
              <a:solidFill>
                <a:schemeClr val="lt1"/>
              </a:solidFill>
            </a:endParaRPr>
          </a:p>
        </p:txBody>
      </p:sp>
      <p:sp>
        <p:nvSpPr>
          <p:cNvPr id="240" name="Google Shape;240;p29"/>
          <p:cNvSpPr txBox="1"/>
          <p:nvPr/>
        </p:nvSpPr>
        <p:spPr>
          <a:xfrm>
            <a:off x="4206225" y="2970525"/>
            <a:ext cx="11373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1"/>
                </a:solidFill>
              </a:rPr>
              <a:t>Manual Annotation</a:t>
            </a:r>
            <a:endParaRPr b="1" sz="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Data Understanding</a:t>
            </a:r>
            <a:endParaRPr b="1">
              <a:solidFill>
                <a:srgbClr val="E62020"/>
              </a:solidFill>
            </a:endParaRPr>
          </a:p>
        </p:txBody>
      </p:sp>
      <p:sp>
        <p:nvSpPr>
          <p:cNvPr id="246" name="Google Shape;246;p30"/>
          <p:cNvSpPr txBox="1"/>
          <p:nvPr>
            <p:ph idx="1" type="body"/>
          </p:nvPr>
        </p:nvSpPr>
        <p:spPr>
          <a:xfrm>
            <a:off x="539850" y="976150"/>
            <a:ext cx="15021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Branching</a:t>
            </a:r>
            <a:endParaRPr b="1" sz="1205">
              <a:solidFill>
                <a:srgbClr val="E62020"/>
              </a:solidFill>
            </a:endParaRPr>
          </a:p>
        </p:txBody>
      </p:sp>
      <p:sp>
        <p:nvSpPr>
          <p:cNvPr id="247" name="Google Shape;247;p30"/>
          <p:cNvSpPr/>
          <p:nvPr/>
        </p:nvSpPr>
        <p:spPr>
          <a:xfrm>
            <a:off x="387800" y="1111525"/>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0"/>
          <p:cNvSpPr/>
          <p:nvPr/>
        </p:nvSpPr>
        <p:spPr>
          <a:xfrm>
            <a:off x="426537" y="1148185"/>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0"/>
          <p:cNvSpPr/>
          <p:nvPr/>
        </p:nvSpPr>
        <p:spPr>
          <a:xfrm>
            <a:off x="387900" y="1926550"/>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30"/>
          <p:cNvSpPr/>
          <p:nvPr/>
        </p:nvSpPr>
        <p:spPr>
          <a:xfrm>
            <a:off x="426752" y="1963318"/>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1" name="Google Shape;251;p30"/>
          <p:cNvPicPr preferRelativeResize="0"/>
          <p:nvPr/>
        </p:nvPicPr>
        <p:blipFill>
          <a:blip r:embed="rId3">
            <a:alphaModFix/>
          </a:blip>
          <a:stretch>
            <a:fillRect/>
          </a:stretch>
        </p:blipFill>
        <p:spPr>
          <a:xfrm rot="10800000">
            <a:off x="8267700" y="-12"/>
            <a:ext cx="876300" cy="828675"/>
          </a:xfrm>
          <a:prstGeom prst="rect">
            <a:avLst/>
          </a:prstGeom>
          <a:noFill/>
          <a:ln>
            <a:noFill/>
          </a:ln>
        </p:spPr>
      </p:pic>
      <p:pic>
        <p:nvPicPr>
          <p:cNvPr id="252" name="Google Shape;252;p30"/>
          <p:cNvPicPr preferRelativeResize="0"/>
          <p:nvPr/>
        </p:nvPicPr>
        <p:blipFill>
          <a:blip r:embed="rId4">
            <a:alphaModFix/>
          </a:blip>
          <a:stretch>
            <a:fillRect/>
          </a:stretch>
        </p:blipFill>
        <p:spPr>
          <a:xfrm rot="10800000">
            <a:off x="0" y="4600575"/>
            <a:ext cx="1028700" cy="542925"/>
          </a:xfrm>
          <a:prstGeom prst="rect">
            <a:avLst/>
          </a:prstGeom>
          <a:noFill/>
          <a:ln>
            <a:noFill/>
          </a:ln>
        </p:spPr>
      </p:pic>
      <p:pic>
        <p:nvPicPr>
          <p:cNvPr id="253" name="Google Shape;253;p30"/>
          <p:cNvPicPr preferRelativeResize="0"/>
          <p:nvPr/>
        </p:nvPicPr>
        <p:blipFill>
          <a:blip r:embed="rId5">
            <a:alphaModFix/>
          </a:blip>
          <a:stretch>
            <a:fillRect/>
          </a:stretch>
        </p:blipFill>
        <p:spPr>
          <a:xfrm>
            <a:off x="2194350" y="1009850"/>
            <a:ext cx="1042747" cy="723325"/>
          </a:xfrm>
          <a:prstGeom prst="rect">
            <a:avLst/>
          </a:prstGeom>
          <a:noFill/>
          <a:ln>
            <a:noFill/>
          </a:ln>
        </p:spPr>
      </p:pic>
      <p:pic>
        <p:nvPicPr>
          <p:cNvPr id="254" name="Google Shape;254;p30"/>
          <p:cNvPicPr preferRelativeResize="0"/>
          <p:nvPr/>
        </p:nvPicPr>
        <p:blipFill>
          <a:blip r:embed="rId6">
            <a:alphaModFix/>
          </a:blip>
          <a:stretch>
            <a:fillRect/>
          </a:stretch>
        </p:blipFill>
        <p:spPr>
          <a:xfrm>
            <a:off x="3125805" y="1009850"/>
            <a:ext cx="1017345" cy="702114"/>
          </a:xfrm>
          <a:prstGeom prst="rect">
            <a:avLst/>
          </a:prstGeom>
          <a:noFill/>
          <a:ln>
            <a:noFill/>
          </a:ln>
        </p:spPr>
      </p:pic>
      <p:sp>
        <p:nvSpPr>
          <p:cNvPr id="255" name="Google Shape;255;p30"/>
          <p:cNvSpPr txBox="1"/>
          <p:nvPr/>
        </p:nvSpPr>
        <p:spPr>
          <a:xfrm>
            <a:off x="539850" y="1262763"/>
            <a:ext cx="17199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Coral structure resembles tree-like branches.</a:t>
            </a:r>
            <a:endParaRPr sz="900">
              <a:solidFill>
                <a:schemeClr val="dk1"/>
              </a:solidFill>
            </a:endParaRPr>
          </a:p>
        </p:txBody>
      </p:sp>
      <p:sp>
        <p:nvSpPr>
          <p:cNvPr id="256" name="Google Shape;256;p30"/>
          <p:cNvSpPr txBox="1"/>
          <p:nvPr>
            <p:ph idx="1" type="body"/>
          </p:nvPr>
        </p:nvSpPr>
        <p:spPr>
          <a:xfrm>
            <a:off x="539850" y="1798350"/>
            <a:ext cx="15021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Tabulate</a:t>
            </a:r>
            <a:endParaRPr b="1" sz="1205">
              <a:solidFill>
                <a:srgbClr val="E62020"/>
              </a:solidFill>
            </a:endParaRPr>
          </a:p>
        </p:txBody>
      </p:sp>
      <p:sp>
        <p:nvSpPr>
          <p:cNvPr id="257" name="Google Shape;257;p30"/>
          <p:cNvSpPr txBox="1"/>
          <p:nvPr/>
        </p:nvSpPr>
        <p:spPr>
          <a:xfrm>
            <a:off x="539850" y="2084975"/>
            <a:ext cx="15021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Corals form flat, tabletop-like structures.</a:t>
            </a:r>
            <a:endParaRPr sz="900">
              <a:solidFill>
                <a:schemeClr val="dk1"/>
              </a:solidFill>
            </a:endParaRPr>
          </a:p>
        </p:txBody>
      </p:sp>
      <p:pic>
        <p:nvPicPr>
          <p:cNvPr id="258" name="Google Shape;258;p30"/>
          <p:cNvPicPr preferRelativeResize="0"/>
          <p:nvPr/>
        </p:nvPicPr>
        <p:blipFill rotWithShape="1">
          <a:blip r:embed="rId7">
            <a:alphaModFix/>
          </a:blip>
          <a:srcRect b="0" l="3458" r="5301" t="0"/>
          <a:stretch/>
        </p:blipFill>
        <p:spPr>
          <a:xfrm>
            <a:off x="2218450" y="1885575"/>
            <a:ext cx="945350" cy="722375"/>
          </a:xfrm>
          <a:prstGeom prst="rect">
            <a:avLst/>
          </a:prstGeom>
          <a:noFill/>
          <a:ln>
            <a:noFill/>
          </a:ln>
        </p:spPr>
      </p:pic>
      <p:pic>
        <p:nvPicPr>
          <p:cNvPr id="259" name="Google Shape;259;p30"/>
          <p:cNvPicPr preferRelativeResize="0"/>
          <p:nvPr/>
        </p:nvPicPr>
        <p:blipFill rotWithShape="1">
          <a:blip r:embed="rId8">
            <a:alphaModFix/>
          </a:blip>
          <a:srcRect b="0" l="7509" r="1024" t="0"/>
          <a:stretch/>
        </p:blipFill>
        <p:spPr>
          <a:xfrm>
            <a:off x="3149900" y="1885575"/>
            <a:ext cx="1017350" cy="722375"/>
          </a:xfrm>
          <a:prstGeom prst="rect">
            <a:avLst/>
          </a:prstGeom>
          <a:noFill/>
          <a:ln>
            <a:noFill/>
          </a:ln>
        </p:spPr>
      </p:pic>
      <p:sp>
        <p:nvSpPr>
          <p:cNvPr id="260" name="Google Shape;260;p30"/>
          <p:cNvSpPr/>
          <p:nvPr/>
        </p:nvSpPr>
        <p:spPr>
          <a:xfrm>
            <a:off x="388000" y="2748750"/>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30"/>
          <p:cNvSpPr/>
          <p:nvPr/>
        </p:nvSpPr>
        <p:spPr>
          <a:xfrm>
            <a:off x="426852" y="2785518"/>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0"/>
          <p:cNvSpPr txBox="1"/>
          <p:nvPr>
            <p:ph idx="1" type="body"/>
          </p:nvPr>
        </p:nvSpPr>
        <p:spPr>
          <a:xfrm>
            <a:off x="539950" y="2620550"/>
            <a:ext cx="16023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Massive</a:t>
            </a:r>
            <a:endParaRPr b="1" sz="1205">
              <a:solidFill>
                <a:srgbClr val="E62020"/>
              </a:solidFill>
            </a:endParaRPr>
          </a:p>
        </p:txBody>
      </p:sp>
      <p:sp>
        <p:nvSpPr>
          <p:cNvPr id="263" name="Google Shape;263;p30"/>
          <p:cNvSpPr txBox="1"/>
          <p:nvPr/>
        </p:nvSpPr>
        <p:spPr>
          <a:xfrm>
            <a:off x="539950" y="2907175"/>
            <a:ext cx="15783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Solid appearance with a rounded or boulder-like shape.</a:t>
            </a:r>
            <a:endParaRPr sz="900">
              <a:solidFill>
                <a:schemeClr val="dk1"/>
              </a:solidFill>
            </a:endParaRPr>
          </a:p>
        </p:txBody>
      </p:sp>
      <p:pic>
        <p:nvPicPr>
          <p:cNvPr id="264" name="Google Shape;264;p30"/>
          <p:cNvPicPr preferRelativeResize="0"/>
          <p:nvPr/>
        </p:nvPicPr>
        <p:blipFill rotWithShape="1">
          <a:blip r:embed="rId9">
            <a:alphaModFix/>
          </a:blip>
          <a:srcRect b="0" l="5980" r="3126" t="0"/>
          <a:stretch/>
        </p:blipFill>
        <p:spPr>
          <a:xfrm>
            <a:off x="2180450" y="2760350"/>
            <a:ext cx="945350" cy="722375"/>
          </a:xfrm>
          <a:prstGeom prst="rect">
            <a:avLst/>
          </a:prstGeom>
          <a:noFill/>
          <a:ln>
            <a:noFill/>
          </a:ln>
        </p:spPr>
      </p:pic>
      <p:pic>
        <p:nvPicPr>
          <p:cNvPr id="265" name="Google Shape;265;p30"/>
          <p:cNvPicPr preferRelativeResize="0"/>
          <p:nvPr/>
        </p:nvPicPr>
        <p:blipFill rotWithShape="1">
          <a:blip r:embed="rId10">
            <a:alphaModFix/>
          </a:blip>
          <a:srcRect b="0" l="1708" r="4394" t="0"/>
          <a:stretch/>
        </p:blipFill>
        <p:spPr>
          <a:xfrm>
            <a:off x="3149900" y="2760350"/>
            <a:ext cx="1017350" cy="722375"/>
          </a:xfrm>
          <a:prstGeom prst="rect">
            <a:avLst/>
          </a:prstGeom>
          <a:noFill/>
          <a:ln>
            <a:noFill/>
          </a:ln>
        </p:spPr>
      </p:pic>
      <p:sp>
        <p:nvSpPr>
          <p:cNvPr id="266" name="Google Shape;266;p30"/>
          <p:cNvSpPr/>
          <p:nvPr/>
        </p:nvSpPr>
        <p:spPr>
          <a:xfrm>
            <a:off x="387900" y="3647150"/>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30"/>
          <p:cNvSpPr/>
          <p:nvPr/>
        </p:nvSpPr>
        <p:spPr>
          <a:xfrm>
            <a:off x="426752" y="3683918"/>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30"/>
          <p:cNvSpPr txBox="1"/>
          <p:nvPr>
            <p:ph idx="1" type="body"/>
          </p:nvPr>
        </p:nvSpPr>
        <p:spPr>
          <a:xfrm>
            <a:off x="539850" y="3518950"/>
            <a:ext cx="16023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Submassive</a:t>
            </a:r>
            <a:endParaRPr b="1" sz="1205">
              <a:solidFill>
                <a:srgbClr val="E62020"/>
              </a:solidFill>
            </a:endParaRPr>
          </a:p>
        </p:txBody>
      </p:sp>
      <p:sp>
        <p:nvSpPr>
          <p:cNvPr id="269" name="Google Shape;269;p30"/>
          <p:cNvSpPr txBox="1"/>
          <p:nvPr/>
        </p:nvSpPr>
        <p:spPr>
          <a:xfrm>
            <a:off x="539850" y="3805575"/>
            <a:ext cx="1602300" cy="9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Combination of massive and branching structures. Rounded or columnar structures with irregular branching components.</a:t>
            </a:r>
            <a:endParaRPr sz="900">
              <a:solidFill>
                <a:schemeClr val="dk1"/>
              </a:solidFill>
            </a:endParaRPr>
          </a:p>
        </p:txBody>
      </p:sp>
      <p:pic>
        <p:nvPicPr>
          <p:cNvPr id="270" name="Google Shape;270;p30"/>
          <p:cNvPicPr preferRelativeResize="0"/>
          <p:nvPr/>
        </p:nvPicPr>
        <p:blipFill rotWithShape="1">
          <a:blip r:embed="rId11">
            <a:alphaModFix/>
          </a:blip>
          <a:srcRect b="7183" l="0" r="0" t="0"/>
          <a:stretch/>
        </p:blipFill>
        <p:spPr>
          <a:xfrm>
            <a:off x="2190150" y="3635053"/>
            <a:ext cx="945350" cy="999547"/>
          </a:xfrm>
          <a:prstGeom prst="rect">
            <a:avLst/>
          </a:prstGeom>
          <a:noFill/>
          <a:ln>
            <a:noFill/>
          </a:ln>
        </p:spPr>
      </p:pic>
      <p:sp>
        <p:nvSpPr>
          <p:cNvPr id="271" name="Google Shape;271;p30"/>
          <p:cNvSpPr txBox="1"/>
          <p:nvPr>
            <p:ph idx="1" type="body"/>
          </p:nvPr>
        </p:nvSpPr>
        <p:spPr>
          <a:xfrm>
            <a:off x="4932650" y="1009838"/>
            <a:ext cx="15021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Mushroom</a:t>
            </a:r>
            <a:endParaRPr b="1" sz="1205">
              <a:solidFill>
                <a:srgbClr val="E62020"/>
              </a:solidFill>
            </a:endParaRPr>
          </a:p>
        </p:txBody>
      </p:sp>
      <p:sp>
        <p:nvSpPr>
          <p:cNvPr id="272" name="Google Shape;272;p30"/>
          <p:cNvSpPr/>
          <p:nvPr/>
        </p:nvSpPr>
        <p:spPr>
          <a:xfrm>
            <a:off x="4780600" y="1145213"/>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0"/>
          <p:cNvSpPr/>
          <p:nvPr/>
        </p:nvSpPr>
        <p:spPr>
          <a:xfrm>
            <a:off x="4819337" y="1181873"/>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0"/>
          <p:cNvSpPr/>
          <p:nvPr/>
        </p:nvSpPr>
        <p:spPr>
          <a:xfrm>
            <a:off x="4780700" y="2265038"/>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30"/>
          <p:cNvSpPr/>
          <p:nvPr/>
        </p:nvSpPr>
        <p:spPr>
          <a:xfrm>
            <a:off x="4819552" y="2301806"/>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30"/>
          <p:cNvSpPr txBox="1"/>
          <p:nvPr/>
        </p:nvSpPr>
        <p:spPr>
          <a:xfrm>
            <a:off x="4932650" y="1296450"/>
            <a:ext cx="18408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Mushroom-like appearance with a flattened, circular or oval shape and a central mouth.</a:t>
            </a:r>
            <a:endParaRPr sz="900">
              <a:solidFill>
                <a:schemeClr val="dk1"/>
              </a:solidFill>
            </a:endParaRPr>
          </a:p>
        </p:txBody>
      </p:sp>
      <p:sp>
        <p:nvSpPr>
          <p:cNvPr id="277" name="Google Shape;277;p30"/>
          <p:cNvSpPr txBox="1"/>
          <p:nvPr>
            <p:ph idx="1" type="body"/>
          </p:nvPr>
        </p:nvSpPr>
        <p:spPr>
          <a:xfrm>
            <a:off x="4932650" y="2136838"/>
            <a:ext cx="15021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Foliose</a:t>
            </a:r>
            <a:endParaRPr b="1" sz="1205">
              <a:solidFill>
                <a:srgbClr val="E62020"/>
              </a:solidFill>
            </a:endParaRPr>
          </a:p>
        </p:txBody>
      </p:sp>
      <p:sp>
        <p:nvSpPr>
          <p:cNvPr id="278" name="Google Shape;278;p30"/>
          <p:cNvSpPr txBox="1"/>
          <p:nvPr/>
        </p:nvSpPr>
        <p:spPr>
          <a:xfrm>
            <a:off x="4932650" y="2423475"/>
            <a:ext cx="1894200" cy="9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Colonies form flattened, leaf-like structures, develop thin and plate-like formations that often create intricate and delicate appearances.</a:t>
            </a:r>
            <a:endParaRPr sz="900">
              <a:solidFill>
                <a:schemeClr val="dk1"/>
              </a:solidFill>
            </a:endParaRPr>
          </a:p>
        </p:txBody>
      </p:sp>
      <p:sp>
        <p:nvSpPr>
          <p:cNvPr id="279" name="Google Shape;279;p30"/>
          <p:cNvSpPr/>
          <p:nvPr/>
        </p:nvSpPr>
        <p:spPr>
          <a:xfrm>
            <a:off x="4780800" y="3620638"/>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30"/>
          <p:cNvSpPr/>
          <p:nvPr/>
        </p:nvSpPr>
        <p:spPr>
          <a:xfrm>
            <a:off x="4819652" y="3657406"/>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30"/>
          <p:cNvSpPr txBox="1"/>
          <p:nvPr>
            <p:ph idx="1" type="body"/>
          </p:nvPr>
        </p:nvSpPr>
        <p:spPr>
          <a:xfrm>
            <a:off x="4932750" y="3492438"/>
            <a:ext cx="16023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Encrusting</a:t>
            </a:r>
            <a:endParaRPr b="1" sz="1205">
              <a:solidFill>
                <a:srgbClr val="E62020"/>
              </a:solidFill>
            </a:endParaRPr>
          </a:p>
        </p:txBody>
      </p:sp>
      <p:sp>
        <p:nvSpPr>
          <p:cNvPr id="282" name="Google Shape;282;p30"/>
          <p:cNvSpPr txBox="1"/>
          <p:nvPr/>
        </p:nvSpPr>
        <p:spPr>
          <a:xfrm>
            <a:off x="4932750" y="3779075"/>
            <a:ext cx="19563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Coral species where the colonies grow as thin layers, closely adhering to the substrate.</a:t>
            </a:r>
            <a:endParaRPr sz="900">
              <a:solidFill>
                <a:schemeClr val="dk1"/>
              </a:solidFill>
            </a:endParaRPr>
          </a:p>
        </p:txBody>
      </p:sp>
      <p:pic>
        <p:nvPicPr>
          <p:cNvPr id="283" name="Google Shape;283;p30"/>
          <p:cNvPicPr preferRelativeResize="0"/>
          <p:nvPr/>
        </p:nvPicPr>
        <p:blipFill>
          <a:blip r:embed="rId12">
            <a:alphaModFix/>
          </a:blip>
          <a:stretch>
            <a:fillRect/>
          </a:stretch>
        </p:blipFill>
        <p:spPr>
          <a:xfrm>
            <a:off x="6655475" y="1076986"/>
            <a:ext cx="977326" cy="900315"/>
          </a:xfrm>
          <a:prstGeom prst="rect">
            <a:avLst/>
          </a:prstGeom>
          <a:noFill/>
          <a:ln>
            <a:noFill/>
          </a:ln>
        </p:spPr>
      </p:pic>
      <p:pic>
        <p:nvPicPr>
          <p:cNvPr id="284" name="Google Shape;284;p30"/>
          <p:cNvPicPr preferRelativeResize="0"/>
          <p:nvPr/>
        </p:nvPicPr>
        <p:blipFill rotWithShape="1">
          <a:blip r:embed="rId13">
            <a:alphaModFix/>
          </a:blip>
          <a:srcRect b="0" l="3120" r="3744" t="0"/>
          <a:stretch/>
        </p:blipFill>
        <p:spPr>
          <a:xfrm>
            <a:off x="3149900" y="3668953"/>
            <a:ext cx="1017351" cy="953172"/>
          </a:xfrm>
          <a:prstGeom prst="rect">
            <a:avLst/>
          </a:prstGeom>
          <a:noFill/>
          <a:ln>
            <a:noFill/>
          </a:ln>
        </p:spPr>
      </p:pic>
      <p:pic>
        <p:nvPicPr>
          <p:cNvPr id="285" name="Google Shape;285;p30"/>
          <p:cNvPicPr preferRelativeResize="0"/>
          <p:nvPr/>
        </p:nvPicPr>
        <p:blipFill rotWithShape="1">
          <a:blip r:embed="rId14">
            <a:alphaModFix/>
          </a:blip>
          <a:srcRect b="0" l="9060" r="4486" t="0"/>
          <a:stretch/>
        </p:blipFill>
        <p:spPr>
          <a:xfrm>
            <a:off x="7648850" y="1076975"/>
            <a:ext cx="1017350" cy="781347"/>
          </a:xfrm>
          <a:prstGeom prst="rect">
            <a:avLst/>
          </a:prstGeom>
          <a:noFill/>
          <a:ln>
            <a:noFill/>
          </a:ln>
        </p:spPr>
      </p:pic>
      <p:pic>
        <p:nvPicPr>
          <p:cNvPr id="286" name="Google Shape;286;p30"/>
          <p:cNvPicPr preferRelativeResize="0"/>
          <p:nvPr/>
        </p:nvPicPr>
        <p:blipFill>
          <a:blip r:embed="rId15">
            <a:alphaModFix/>
          </a:blip>
          <a:stretch>
            <a:fillRect/>
          </a:stretch>
        </p:blipFill>
        <p:spPr>
          <a:xfrm>
            <a:off x="6946300" y="2270181"/>
            <a:ext cx="840549" cy="950202"/>
          </a:xfrm>
          <a:prstGeom prst="rect">
            <a:avLst/>
          </a:prstGeom>
          <a:noFill/>
          <a:ln>
            <a:noFill/>
          </a:ln>
        </p:spPr>
      </p:pic>
      <p:pic>
        <p:nvPicPr>
          <p:cNvPr id="287" name="Google Shape;287;p30"/>
          <p:cNvPicPr preferRelativeResize="0"/>
          <p:nvPr/>
        </p:nvPicPr>
        <p:blipFill>
          <a:blip r:embed="rId16">
            <a:alphaModFix/>
          </a:blip>
          <a:stretch>
            <a:fillRect/>
          </a:stretch>
        </p:blipFill>
        <p:spPr>
          <a:xfrm>
            <a:off x="7825651" y="2265662"/>
            <a:ext cx="840549" cy="959252"/>
          </a:xfrm>
          <a:prstGeom prst="rect">
            <a:avLst/>
          </a:prstGeom>
          <a:noFill/>
          <a:ln>
            <a:noFill/>
          </a:ln>
        </p:spPr>
      </p:pic>
      <p:pic>
        <p:nvPicPr>
          <p:cNvPr id="288" name="Google Shape;288;p30"/>
          <p:cNvPicPr preferRelativeResize="0"/>
          <p:nvPr/>
        </p:nvPicPr>
        <p:blipFill rotWithShape="1">
          <a:blip r:embed="rId17">
            <a:alphaModFix/>
          </a:blip>
          <a:srcRect b="0" l="13805" r="3426" t="0"/>
          <a:stretch/>
        </p:blipFill>
        <p:spPr>
          <a:xfrm>
            <a:off x="6697200" y="3581200"/>
            <a:ext cx="977325" cy="819070"/>
          </a:xfrm>
          <a:prstGeom prst="rect">
            <a:avLst/>
          </a:prstGeom>
          <a:noFill/>
          <a:ln>
            <a:noFill/>
          </a:ln>
        </p:spPr>
      </p:pic>
      <p:pic>
        <p:nvPicPr>
          <p:cNvPr id="289" name="Google Shape;289;p30"/>
          <p:cNvPicPr preferRelativeResize="0"/>
          <p:nvPr/>
        </p:nvPicPr>
        <p:blipFill>
          <a:blip r:embed="rId18">
            <a:alphaModFix/>
          </a:blip>
          <a:stretch>
            <a:fillRect/>
          </a:stretch>
        </p:blipFill>
        <p:spPr>
          <a:xfrm>
            <a:off x="7662750" y="3581200"/>
            <a:ext cx="1003451" cy="752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1">
            <a:hlinkClick r:id="rId3"/>
          </p:cNvPr>
          <p:cNvPicPr preferRelativeResize="0"/>
          <p:nvPr/>
        </p:nvPicPr>
        <p:blipFill>
          <a:blip r:embed="rId4">
            <a:alphaModFix/>
          </a:blip>
          <a:stretch>
            <a:fillRect/>
          </a:stretch>
        </p:blipFill>
        <p:spPr>
          <a:xfrm>
            <a:off x="387900" y="1211900"/>
            <a:ext cx="3648136" cy="3128350"/>
          </a:xfrm>
          <a:prstGeom prst="rect">
            <a:avLst/>
          </a:prstGeom>
          <a:noFill/>
          <a:ln>
            <a:noFill/>
          </a:ln>
        </p:spPr>
      </p:pic>
      <p:sp>
        <p:nvSpPr>
          <p:cNvPr id="295" name="Google Shape;295;p3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Data Preparation</a:t>
            </a:r>
            <a:endParaRPr b="1">
              <a:solidFill>
                <a:srgbClr val="E62020"/>
              </a:solidFill>
            </a:endParaRPr>
          </a:p>
        </p:txBody>
      </p:sp>
      <p:sp>
        <p:nvSpPr>
          <p:cNvPr id="296" name="Google Shape;296;p31"/>
          <p:cNvSpPr txBox="1"/>
          <p:nvPr>
            <p:ph idx="1" type="body"/>
          </p:nvPr>
        </p:nvSpPr>
        <p:spPr>
          <a:xfrm>
            <a:off x="4298250" y="2179725"/>
            <a:ext cx="1556100" cy="1458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rPr>
              <a:t>Preprocessing</a:t>
            </a:r>
            <a:br>
              <a:rPr b="1" lang="en" sz="1700">
                <a:solidFill>
                  <a:schemeClr val="dk1"/>
                </a:solidFill>
              </a:rPr>
            </a:br>
            <a:r>
              <a:rPr lang="en" sz="1200">
                <a:solidFill>
                  <a:schemeClr val="dk1"/>
                </a:solidFill>
              </a:rPr>
              <a:t>Auto-Orient</a:t>
            </a:r>
            <a:br>
              <a:rPr lang="en" sz="1200">
                <a:solidFill>
                  <a:schemeClr val="dk1"/>
                </a:solidFill>
              </a:rPr>
            </a:br>
            <a:r>
              <a:rPr lang="en" sz="1200">
                <a:solidFill>
                  <a:schemeClr val="dk1"/>
                </a:solidFill>
              </a:rPr>
              <a:t>Resize (640x640)</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200">
              <a:solidFill>
                <a:schemeClr val="dk1"/>
              </a:solidFill>
            </a:endParaRPr>
          </a:p>
          <a:p>
            <a:pPr indent="0" lvl="0" marL="0" rtl="0" algn="l">
              <a:spcBef>
                <a:spcPts val="200"/>
              </a:spcBef>
              <a:spcAft>
                <a:spcPts val="1200"/>
              </a:spcAft>
              <a:buNone/>
            </a:pPr>
            <a:r>
              <a:t/>
            </a:r>
            <a:endParaRPr b="1" sz="1100">
              <a:solidFill>
                <a:schemeClr val="dk1"/>
              </a:solidFill>
            </a:endParaRPr>
          </a:p>
        </p:txBody>
      </p:sp>
      <p:pic>
        <p:nvPicPr>
          <p:cNvPr id="297" name="Google Shape;297;p31"/>
          <p:cNvPicPr preferRelativeResize="0"/>
          <p:nvPr/>
        </p:nvPicPr>
        <p:blipFill>
          <a:blip r:embed="rId5">
            <a:alphaModFix/>
          </a:blip>
          <a:stretch>
            <a:fillRect/>
          </a:stretch>
        </p:blipFill>
        <p:spPr>
          <a:xfrm>
            <a:off x="8115300" y="0"/>
            <a:ext cx="1028700" cy="542925"/>
          </a:xfrm>
          <a:prstGeom prst="rect">
            <a:avLst/>
          </a:prstGeom>
          <a:noFill/>
          <a:ln>
            <a:noFill/>
          </a:ln>
        </p:spPr>
      </p:pic>
      <p:pic>
        <p:nvPicPr>
          <p:cNvPr id="298" name="Google Shape;298;p31"/>
          <p:cNvPicPr preferRelativeResize="0"/>
          <p:nvPr/>
        </p:nvPicPr>
        <p:blipFill>
          <a:blip r:embed="rId5">
            <a:alphaModFix/>
          </a:blip>
          <a:stretch>
            <a:fillRect/>
          </a:stretch>
        </p:blipFill>
        <p:spPr>
          <a:xfrm rot="10800000">
            <a:off x="0" y="4600575"/>
            <a:ext cx="1028700" cy="542925"/>
          </a:xfrm>
          <a:prstGeom prst="rect">
            <a:avLst/>
          </a:prstGeom>
          <a:noFill/>
          <a:ln>
            <a:noFill/>
          </a:ln>
        </p:spPr>
      </p:pic>
      <p:pic>
        <p:nvPicPr>
          <p:cNvPr id="299" name="Google Shape;299;p31"/>
          <p:cNvPicPr preferRelativeResize="0"/>
          <p:nvPr/>
        </p:nvPicPr>
        <p:blipFill>
          <a:blip r:embed="rId6">
            <a:alphaModFix/>
          </a:blip>
          <a:stretch>
            <a:fillRect/>
          </a:stretch>
        </p:blipFill>
        <p:spPr>
          <a:xfrm>
            <a:off x="452227" y="1281422"/>
            <a:ext cx="1363317" cy="345977"/>
          </a:xfrm>
          <a:prstGeom prst="rect">
            <a:avLst/>
          </a:prstGeom>
          <a:noFill/>
          <a:ln cap="flat" cmpd="sng" w="38100">
            <a:solidFill>
              <a:schemeClr val="dk1"/>
            </a:solidFill>
            <a:prstDash val="solid"/>
            <a:round/>
            <a:headEnd len="sm" w="sm" type="none"/>
            <a:tailEnd len="sm" w="sm" type="none"/>
          </a:ln>
        </p:spPr>
      </p:pic>
      <p:sp>
        <p:nvSpPr>
          <p:cNvPr id="300" name="Google Shape;300;p31"/>
          <p:cNvSpPr txBox="1"/>
          <p:nvPr>
            <p:ph idx="1" type="body"/>
          </p:nvPr>
        </p:nvSpPr>
        <p:spPr>
          <a:xfrm>
            <a:off x="6967425" y="2103525"/>
            <a:ext cx="2684400" cy="1773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rPr>
              <a:t>Augmentation</a:t>
            </a:r>
            <a:br>
              <a:rPr b="1" lang="en" sz="1700">
                <a:solidFill>
                  <a:schemeClr val="dk1"/>
                </a:solidFill>
              </a:rPr>
            </a:br>
            <a:r>
              <a:rPr lang="en" sz="1200">
                <a:solidFill>
                  <a:schemeClr val="dk1"/>
                </a:solidFill>
              </a:rPr>
              <a:t>Flip (Horizontal, Vertical)</a:t>
            </a:r>
            <a:br>
              <a:rPr lang="en" sz="1200">
                <a:solidFill>
                  <a:schemeClr val="dk1"/>
                </a:solidFill>
              </a:rPr>
            </a:br>
            <a:r>
              <a:rPr lang="en" sz="1200">
                <a:solidFill>
                  <a:schemeClr val="dk1"/>
                </a:solidFill>
              </a:rPr>
              <a:t>Grayscale (15%)</a:t>
            </a:r>
            <a:br>
              <a:rPr lang="en" sz="1200">
                <a:solidFill>
                  <a:schemeClr val="dk1"/>
                </a:solidFill>
              </a:rPr>
            </a:br>
            <a:r>
              <a:rPr lang="en" sz="1200">
                <a:solidFill>
                  <a:schemeClr val="dk1"/>
                </a:solidFill>
              </a:rPr>
              <a:t>Hue (+/- 15°)</a:t>
            </a:r>
            <a:endParaRPr sz="1200">
              <a:solidFill>
                <a:schemeClr val="dk1"/>
              </a:solidFill>
            </a:endParaRPr>
          </a:p>
          <a:p>
            <a:pPr indent="0" lvl="0" marL="0" rtl="0" algn="l">
              <a:spcBef>
                <a:spcPts val="1200"/>
              </a:spcBef>
              <a:spcAft>
                <a:spcPts val="0"/>
              </a:spcAft>
              <a:buNone/>
            </a:pPr>
            <a:r>
              <a:t/>
            </a:r>
            <a:endParaRPr sz="1200">
              <a:solidFill>
                <a:schemeClr val="dk1"/>
              </a:solidFill>
            </a:endParaRPr>
          </a:p>
          <a:p>
            <a:pPr indent="0" lvl="0" marL="0" rtl="0" algn="l">
              <a:spcBef>
                <a:spcPts val="200"/>
              </a:spcBef>
              <a:spcAft>
                <a:spcPts val="1200"/>
              </a:spcAft>
              <a:buNone/>
            </a:pPr>
            <a:r>
              <a:t/>
            </a:r>
            <a:endParaRPr b="1" sz="1100">
              <a:solidFill>
                <a:schemeClr val="dk1"/>
              </a:solidFill>
            </a:endParaRPr>
          </a:p>
        </p:txBody>
      </p:sp>
      <p:pic>
        <p:nvPicPr>
          <p:cNvPr id="301" name="Google Shape;301;p31"/>
          <p:cNvPicPr preferRelativeResize="0"/>
          <p:nvPr/>
        </p:nvPicPr>
        <p:blipFill>
          <a:blip r:embed="rId7">
            <a:alphaModFix/>
          </a:blip>
          <a:stretch>
            <a:fillRect/>
          </a:stretch>
        </p:blipFill>
        <p:spPr>
          <a:xfrm>
            <a:off x="4207175" y="3687024"/>
            <a:ext cx="4545948" cy="653238"/>
          </a:xfrm>
          <a:prstGeom prst="rect">
            <a:avLst/>
          </a:prstGeom>
          <a:noFill/>
          <a:ln>
            <a:noFill/>
          </a:ln>
        </p:spPr>
      </p:pic>
      <p:pic>
        <p:nvPicPr>
          <p:cNvPr id="302" name="Google Shape;302;p31"/>
          <p:cNvPicPr preferRelativeResize="0"/>
          <p:nvPr/>
        </p:nvPicPr>
        <p:blipFill>
          <a:blip r:embed="rId8">
            <a:alphaModFix/>
          </a:blip>
          <a:stretch>
            <a:fillRect/>
          </a:stretch>
        </p:blipFill>
        <p:spPr>
          <a:xfrm>
            <a:off x="4207175" y="1288074"/>
            <a:ext cx="4545951" cy="695802"/>
          </a:xfrm>
          <a:prstGeom prst="rect">
            <a:avLst/>
          </a:prstGeom>
          <a:noFill/>
          <a:ln>
            <a:noFill/>
          </a:ln>
        </p:spPr>
      </p:pic>
      <p:cxnSp>
        <p:nvCxnSpPr>
          <p:cNvPr id="303" name="Google Shape;303;p31"/>
          <p:cNvCxnSpPr/>
          <p:nvPr/>
        </p:nvCxnSpPr>
        <p:spPr>
          <a:xfrm flipH="1">
            <a:off x="6405475" y="2168550"/>
            <a:ext cx="10800" cy="1105200"/>
          </a:xfrm>
          <a:prstGeom prst="straightConnector1">
            <a:avLst/>
          </a:prstGeom>
          <a:noFill/>
          <a:ln cap="flat" cmpd="sng" w="38100">
            <a:solidFill>
              <a:schemeClr val="dk2"/>
            </a:solidFill>
            <a:prstDash val="solid"/>
            <a:round/>
            <a:headEnd len="med" w="med" type="none"/>
            <a:tailEnd len="med" w="med" type="triangle"/>
          </a:ln>
        </p:spPr>
      </p:cxnSp>
      <p:sp>
        <p:nvSpPr>
          <p:cNvPr id="304" name="Google Shape;304;p31"/>
          <p:cNvSpPr txBox="1"/>
          <p:nvPr/>
        </p:nvSpPr>
        <p:spPr>
          <a:xfrm>
            <a:off x="5975275" y="960000"/>
            <a:ext cx="871200" cy="2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Clr>
                <a:schemeClr val="dk1"/>
              </a:buClr>
              <a:buSzPts val="1100"/>
              <a:buFont typeface="Arial"/>
              <a:buNone/>
            </a:pPr>
            <a:r>
              <a:rPr b="1" lang="en">
                <a:solidFill>
                  <a:srgbClr val="E62020"/>
                </a:solidFill>
              </a:rPr>
              <a:t>Original</a:t>
            </a:r>
            <a:endParaRPr sz="1800">
              <a:solidFill>
                <a:srgbClr val="E62020"/>
              </a:solidFill>
            </a:endParaRPr>
          </a:p>
        </p:txBody>
      </p:sp>
      <p:sp>
        <p:nvSpPr>
          <p:cNvPr id="305" name="Google Shape;305;p31"/>
          <p:cNvSpPr txBox="1"/>
          <p:nvPr/>
        </p:nvSpPr>
        <p:spPr>
          <a:xfrm>
            <a:off x="5871775" y="3332488"/>
            <a:ext cx="1230600" cy="2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b="1" lang="en">
                <a:solidFill>
                  <a:srgbClr val="E62020"/>
                </a:solidFill>
              </a:rPr>
              <a:t>Augmented</a:t>
            </a:r>
            <a:endParaRPr sz="1800">
              <a:solidFill>
                <a:srgbClr val="E6202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Model Development</a:t>
            </a:r>
            <a:endParaRPr b="1">
              <a:solidFill>
                <a:srgbClr val="E62020"/>
              </a:solidFill>
            </a:endParaRPr>
          </a:p>
        </p:txBody>
      </p:sp>
      <p:pic>
        <p:nvPicPr>
          <p:cNvPr id="311" name="Google Shape;311;p32"/>
          <p:cNvPicPr preferRelativeResize="0"/>
          <p:nvPr/>
        </p:nvPicPr>
        <p:blipFill>
          <a:blip r:embed="rId3">
            <a:alphaModFix/>
          </a:blip>
          <a:stretch>
            <a:fillRect/>
          </a:stretch>
        </p:blipFill>
        <p:spPr>
          <a:xfrm>
            <a:off x="8115300" y="0"/>
            <a:ext cx="1028700" cy="542925"/>
          </a:xfrm>
          <a:prstGeom prst="rect">
            <a:avLst/>
          </a:prstGeom>
          <a:noFill/>
          <a:ln>
            <a:noFill/>
          </a:ln>
        </p:spPr>
      </p:pic>
      <p:pic>
        <p:nvPicPr>
          <p:cNvPr id="312" name="Google Shape;312;p32"/>
          <p:cNvPicPr preferRelativeResize="0"/>
          <p:nvPr/>
        </p:nvPicPr>
        <p:blipFill>
          <a:blip r:embed="rId3">
            <a:alphaModFix/>
          </a:blip>
          <a:stretch>
            <a:fillRect/>
          </a:stretch>
        </p:blipFill>
        <p:spPr>
          <a:xfrm rot="10800000">
            <a:off x="0" y="4600575"/>
            <a:ext cx="1028700" cy="542925"/>
          </a:xfrm>
          <a:prstGeom prst="rect">
            <a:avLst/>
          </a:prstGeom>
          <a:noFill/>
          <a:ln>
            <a:noFill/>
          </a:ln>
        </p:spPr>
      </p:pic>
      <p:pic>
        <p:nvPicPr>
          <p:cNvPr id="313" name="Google Shape;313;p32"/>
          <p:cNvPicPr preferRelativeResize="0"/>
          <p:nvPr/>
        </p:nvPicPr>
        <p:blipFill>
          <a:blip r:embed="rId4">
            <a:alphaModFix/>
          </a:blip>
          <a:stretch>
            <a:fillRect/>
          </a:stretch>
        </p:blipFill>
        <p:spPr>
          <a:xfrm>
            <a:off x="6179650" y="1226000"/>
            <a:ext cx="2563779" cy="453683"/>
          </a:xfrm>
          <a:prstGeom prst="rect">
            <a:avLst/>
          </a:prstGeom>
          <a:noFill/>
          <a:ln>
            <a:noFill/>
          </a:ln>
        </p:spPr>
      </p:pic>
      <p:pic>
        <p:nvPicPr>
          <p:cNvPr id="314" name="Google Shape;314;p32"/>
          <p:cNvPicPr preferRelativeResize="0"/>
          <p:nvPr/>
        </p:nvPicPr>
        <p:blipFill>
          <a:blip r:embed="rId5">
            <a:alphaModFix/>
          </a:blip>
          <a:stretch>
            <a:fillRect/>
          </a:stretch>
        </p:blipFill>
        <p:spPr>
          <a:xfrm>
            <a:off x="6559431" y="2101058"/>
            <a:ext cx="2000583" cy="1046267"/>
          </a:xfrm>
          <a:prstGeom prst="rect">
            <a:avLst/>
          </a:prstGeom>
          <a:noFill/>
          <a:ln>
            <a:noFill/>
          </a:ln>
        </p:spPr>
      </p:pic>
      <p:pic>
        <p:nvPicPr>
          <p:cNvPr id="315" name="Google Shape;315;p32"/>
          <p:cNvPicPr preferRelativeResize="0"/>
          <p:nvPr/>
        </p:nvPicPr>
        <p:blipFill>
          <a:blip r:embed="rId6">
            <a:alphaModFix/>
          </a:blip>
          <a:stretch>
            <a:fillRect/>
          </a:stretch>
        </p:blipFill>
        <p:spPr>
          <a:xfrm>
            <a:off x="6231206" y="3568688"/>
            <a:ext cx="2563768" cy="626288"/>
          </a:xfrm>
          <a:prstGeom prst="rect">
            <a:avLst/>
          </a:prstGeom>
          <a:noFill/>
          <a:ln>
            <a:noFill/>
          </a:ln>
        </p:spPr>
      </p:pic>
      <p:sp>
        <p:nvSpPr>
          <p:cNvPr id="316" name="Google Shape;316;p32"/>
          <p:cNvSpPr/>
          <p:nvPr/>
        </p:nvSpPr>
        <p:spPr>
          <a:xfrm>
            <a:off x="289350" y="1014450"/>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32"/>
          <p:cNvSpPr/>
          <p:nvPr/>
        </p:nvSpPr>
        <p:spPr>
          <a:xfrm>
            <a:off x="336900" y="1059450"/>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32"/>
          <p:cNvSpPr/>
          <p:nvPr/>
        </p:nvSpPr>
        <p:spPr>
          <a:xfrm>
            <a:off x="289350" y="2204800"/>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32"/>
          <p:cNvSpPr/>
          <p:nvPr/>
        </p:nvSpPr>
        <p:spPr>
          <a:xfrm>
            <a:off x="336900" y="2249800"/>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32"/>
          <p:cNvSpPr txBox="1"/>
          <p:nvPr>
            <p:ph idx="1" type="body"/>
          </p:nvPr>
        </p:nvSpPr>
        <p:spPr>
          <a:xfrm>
            <a:off x="484475" y="865325"/>
            <a:ext cx="4992300" cy="377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chemeClr val="dk1"/>
                </a:solidFill>
              </a:rPr>
              <a:t>Implementing</a:t>
            </a:r>
            <a:r>
              <a:rPr b="1" lang="en" sz="1300">
                <a:solidFill>
                  <a:schemeClr val="dk1"/>
                </a:solidFill>
              </a:rPr>
              <a:t> </a:t>
            </a:r>
            <a:r>
              <a:rPr b="1" lang="en" sz="1300">
                <a:solidFill>
                  <a:srgbClr val="E62020"/>
                </a:solidFill>
              </a:rPr>
              <a:t>YOLO</a:t>
            </a:r>
            <a:r>
              <a:rPr b="1" i="1" lang="en" sz="1300">
                <a:solidFill>
                  <a:schemeClr val="dk1"/>
                </a:solidFill>
              </a:rPr>
              <a:t> </a:t>
            </a:r>
            <a:r>
              <a:rPr i="1" lang="en" sz="1300">
                <a:solidFill>
                  <a:schemeClr val="dk1"/>
                </a:solidFill>
              </a:rPr>
              <a:t>(You Only Look Once) </a:t>
            </a:r>
            <a:r>
              <a:rPr lang="en" sz="1300">
                <a:solidFill>
                  <a:schemeClr val="dk1"/>
                </a:solidFill>
              </a:rPr>
              <a:t>as a state-of-the-art real-time object detection system that stands out for its real-time capabilities, achieving high accuracy and speed by simultaneously predicting bounding boxes and class probabilities with a single neural network.</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en" sz="1300">
                <a:solidFill>
                  <a:schemeClr val="dk1"/>
                </a:solidFill>
              </a:rPr>
              <a:t>Explore and</a:t>
            </a:r>
            <a:r>
              <a:rPr b="1" lang="en" sz="1300">
                <a:solidFill>
                  <a:schemeClr val="dk1"/>
                </a:solidFill>
              </a:rPr>
              <a:t> </a:t>
            </a:r>
            <a:r>
              <a:rPr lang="en" sz="1300">
                <a:solidFill>
                  <a:schemeClr val="dk1"/>
                </a:solidFill>
              </a:rPr>
              <a:t>examining the architectural variations of YOLOv3, YOLOv5, and YOLOv8 to optimize the accuracy and efficiency of the coral life form detection system.</a:t>
            </a:r>
            <a:endParaRPr sz="1300">
              <a:solidFill>
                <a:schemeClr val="dk1"/>
              </a:solidFill>
            </a:endParaRPr>
          </a:p>
          <a:p>
            <a:pPr indent="0" lvl="0" marL="0" rtl="0" algn="l">
              <a:lnSpc>
                <a:spcPct val="100000"/>
              </a:lnSpc>
              <a:spcBef>
                <a:spcPts val="0"/>
              </a:spcBef>
              <a:spcAft>
                <a:spcPts val="0"/>
              </a:spcAft>
              <a:buNone/>
            </a:pPr>
            <a:r>
              <a:t/>
            </a:r>
            <a:endParaRPr sz="1300">
              <a:solidFill>
                <a:srgbClr val="E62020"/>
              </a:solidFill>
            </a:endParaRPr>
          </a:p>
          <a:p>
            <a:pPr indent="0" lvl="0" marL="0" rtl="0" algn="l">
              <a:lnSpc>
                <a:spcPct val="100000"/>
              </a:lnSpc>
              <a:spcBef>
                <a:spcPts val="0"/>
              </a:spcBef>
              <a:spcAft>
                <a:spcPts val="0"/>
              </a:spcAft>
              <a:buNone/>
            </a:pPr>
            <a:r>
              <a:rPr b="1" lang="en" sz="1300">
                <a:solidFill>
                  <a:srgbClr val="E62020"/>
                </a:solidFill>
              </a:rPr>
              <a:t>YOLO</a:t>
            </a:r>
            <a:r>
              <a:rPr lang="en" sz="1300">
                <a:solidFill>
                  <a:srgbClr val="E62020"/>
                </a:solidFill>
              </a:rPr>
              <a:t> </a:t>
            </a:r>
            <a:r>
              <a:rPr lang="en" sz="1300">
                <a:solidFill>
                  <a:schemeClr val="dk1"/>
                </a:solidFill>
              </a:rPr>
              <a:t>variation using ultralytics library:</a:t>
            </a:r>
            <a:br>
              <a:rPr lang="en" sz="1300">
                <a:solidFill>
                  <a:schemeClr val="dk1"/>
                </a:solidFill>
              </a:rPr>
            </a:br>
            <a:endParaRPr sz="1300">
              <a:solidFill>
                <a:srgbClr val="E62020"/>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YOLOv3</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YOLOv3u</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YOLOv5s</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YOLOv5l</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p:txBody>
      </p:sp>
      <p:sp>
        <p:nvSpPr>
          <p:cNvPr id="321" name="Google Shape;321;p32"/>
          <p:cNvSpPr txBox="1"/>
          <p:nvPr/>
        </p:nvSpPr>
        <p:spPr>
          <a:xfrm>
            <a:off x="1954825" y="3248900"/>
            <a:ext cx="1716000" cy="907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YOLOv5m</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YOLOv8n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YOLOv8s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YOLOv8m</a:t>
            </a:r>
            <a:endParaRPr sz="1300">
              <a:solidFill>
                <a:schemeClr val="dk1"/>
              </a:solidFill>
            </a:endParaRPr>
          </a:p>
          <a:p>
            <a:pPr indent="0" lvl="0" marL="457200" rtl="0" algn="l">
              <a:spcBef>
                <a:spcPts val="0"/>
              </a:spcBef>
              <a:spcAft>
                <a:spcPts val="0"/>
              </a:spcAft>
              <a:buNone/>
            </a:pPr>
            <a:r>
              <a:t/>
            </a:r>
            <a:endParaRPr sz="1300">
              <a:solidFill>
                <a:schemeClr val="dk2"/>
              </a:solidFill>
            </a:endParaRPr>
          </a:p>
        </p:txBody>
      </p:sp>
      <p:sp>
        <p:nvSpPr>
          <p:cNvPr id="322" name="Google Shape;322;p32"/>
          <p:cNvSpPr txBox="1"/>
          <p:nvPr/>
        </p:nvSpPr>
        <p:spPr>
          <a:xfrm>
            <a:off x="3440025" y="3248900"/>
            <a:ext cx="1716000" cy="907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YOLO v8l</a:t>
            </a:r>
            <a:endParaRPr sz="1300">
              <a:solidFill>
                <a:schemeClr val="dk2"/>
              </a:solidFill>
            </a:endParaRPr>
          </a:p>
          <a:p>
            <a:pPr indent="-311150" lvl="0" marL="457200" rtl="0" algn="l">
              <a:spcBef>
                <a:spcPts val="0"/>
              </a:spcBef>
              <a:spcAft>
                <a:spcPts val="0"/>
              </a:spcAft>
              <a:buClr>
                <a:schemeClr val="dk1"/>
              </a:buClr>
              <a:buSzPts val="1300"/>
              <a:buChar char="●"/>
            </a:pPr>
            <a:r>
              <a:rPr lang="en" sz="1300">
                <a:solidFill>
                  <a:schemeClr val="dk1"/>
                </a:solidFill>
              </a:rPr>
              <a:t>YOLOv8x</a:t>
            </a:r>
            <a:endParaRPr sz="13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Training &amp; Optimization</a:t>
            </a:r>
            <a:endParaRPr b="1">
              <a:solidFill>
                <a:srgbClr val="E62020"/>
              </a:solidFill>
            </a:endParaRPr>
          </a:p>
        </p:txBody>
      </p:sp>
      <p:sp>
        <p:nvSpPr>
          <p:cNvPr id="328" name="Google Shape;328;p33"/>
          <p:cNvSpPr txBox="1"/>
          <p:nvPr>
            <p:ph idx="1" type="body"/>
          </p:nvPr>
        </p:nvSpPr>
        <p:spPr>
          <a:xfrm>
            <a:off x="1731400" y="982950"/>
            <a:ext cx="2814900" cy="3924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500">
                <a:solidFill>
                  <a:srgbClr val="E62020"/>
                </a:solidFill>
              </a:rPr>
              <a:t>Hyperparameter</a:t>
            </a:r>
            <a:endParaRPr b="1" sz="1500">
              <a:solidFill>
                <a:srgbClr val="E62020"/>
              </a:solidFill>
            </a:endParaRPr>
          </a:p>
          <a:p>
            <a:pPr indent="-317500" lvl="0" marL="457200" rtl="0" algn="l">
              <a:spcBef>
                <a:spcPts val="1200"/>
              </a:spcBef>
              <a:spcAft>
                <a:spcPts val="0"/>
              </a:spcAft>
              <a:buClr>
                <a:schemeClr val="dk1"/>
              </a:buClr>
              <a:buSzPts val="1400"/>
              <a:buChar char="●"/>
            </a:pPr>
            <a:r>
              <a:rPr lang="en" sz="1400">
                <a:solidFill>
                  <a:schemeClr val="dk1"/>
                </a:solidFill>
              </a:rPr>
              <a:t>Epoch :100</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Batch_size : 16</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Img_size : 416</a:t>
            </a:r>
            <a:endParaRPr sz="14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Learning Rate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lr0 = 0.01</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lrf = 0.0001</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Momentum: 0.937</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Weight Decay: 0.0005</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Optimizer : AdamW</a:t>
            </a:r>
            <a:endParaRPr sz="1400">
              <a:solidFill>
                <a:schemeClr val="dk1"/>
              </a:solidFill>
            </a:endParaRPr>
          </a:p>
          <a:p>
            <a:pPr indent="0" lvl="0" marL="0" rtl="0" algn="l">
              <a:lnSpc>
                <a:spcPct val="100000"/>
              </a:lnSpc>
              <a:spcBef>
                <a:spcPts val="1200"/>
              </a:spcBef>
              <a:spcAft>
                <a:spcPts val="0"/>
              </a:spcAft>
              <a:buNone/>
            </a:pPr>
            <a:r>
              <a:t/>
            </a:r>
            <a:endParaRPr b="1" sz="1500">
              <a:solidFill>
                <a:srgbClr val="E62020"/>
              </a:solidFill>
            </a:endParaRPr>
          </a:p>
          <a:p>
            <a:pPr indent="0" lvl="0" marL="0" rtl="0" algn="just">
              <a:spcBef>
                <a:spcPts val="1200"/>
              </a:spcBef>
              <a:spcAft>
                <a:spcPts val="1200"/>
              </a:spcAft>
              <a:buNone/>
            </a:pPr>
            <a:r>
              <a:t/>
            </a:r>
            <a:endParaRPr sz="1300">
              <a:solidFill>
                <a:schemeClr val="dk1"/>
              </a:solidFill>
            </a:endParaRPr>
          </a:p>
        </p:txBody>
      </p:sp>
      <p:sp>
        <p:nvSpPr>
          <p:cNvPr id="329" name="Google Shape;329;p33"/>
          <p:cNvSpPr txBox="1"/>
          <p:nvPr>
            <p:ph idx="1" type="body"/>
          </p:nvPr>
        </p:nvSpPr>
        <p:spPr>
          <a:xfrm>
            <a:off x="4461188" y="982950"/>
            <a:ext cx="2951400" cy="3924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solidFill>
                  <a:srgbClr val="E62020"/>
                </a:solidFill>
              </a:rPr>
              <a:t>YOLO Augmentation</a:t>
            </a:r>
            <a:r>
              <a:rPr b="1" lang="en" sz="1500">
                <a:solidFill>
                  <a:srgbClr val="E62020"/>
                </a:solidFill>
              </a:rPr>
              <a:t> (Default)</a:t>
            </a:r>
            <a:endParaRPr b="1" sz="1500">
              <a:solidFill>
                <a:srgbClr val="E62020"/>
              </a:solidFill>
            </a:endParaRPr>
          </a:p>
          <a:p>
            <a:pPr indent="-317500" lvl="0" marL="457200" rtl="0" algn="l">
              <a:spcBef>
                <a:spcPts val="1200"/>
              </a:spcBef>
              <a:spcAft>
                <a:spcPts val="0"/>
              </a:spcAft>
              <a:buClr>
                <a:schemeClr val="dk1"/>
              </a:buClr>
              <a:buSzPts val="1400"/>
              <a:buChar char="●"/>
            </a:pPr>
            <a:r>
              <a:rPr lang="en" sz="1400">
                <a:solidFill>
                  <a:schemeClr val="dk1"/>
                </a:solidFill>
              </a:rPr>
              <a:t>Mosaic : 1.0</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Translate: 0.1</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Scale: 0.5</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fliplr: 0.5</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hsv_h (hue): 0.015</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hsv_s (saturation): 0.7</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hsv_v (value): 0.4</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just">
              <a:spcBef>
                <a:spcPts val="1200"/>
              </a:spcBef>
              <a:spcAft>
                <a:spcPts val="1200"/>
              </a:spcAft>
              <a:buNone/>
            </a:pPr>
            <a:r>
              <a:t/>
            </a:r>
            <a:endParaRPr sz="1300">
              <a:solidFill>
                <a:schemeClr val="dk1"/>
              </a:solidFill>
            </a:endParaRPr>
          </a:p>
        </p:txBody>
      </p:sp>
      <p:pic>
        <p:nvPicPr>
          <p:cNvPr id="330" name="Google Shape;330;p33"/>
          <p:cNvPicPr preferRelativeResize="0"/>
          <p:nvPr/>
        </p:nvPicPr>
        <p:blipFill rotWithShape="1">
          <a:blip r:embed="rId3">
            <a:alphaModFix/>
          </a:blip>
          <a:srcRect b="5793" l="0" r="0" t="0"/>
          <a:stretch/>
        </p:blipFill>
        <p:spPr>
          <a:xfrm>
            <a:off x="0" y="3631750"/>
            <a:ext cx="9144000" cy="1567775"/>
          </a:xfrm>
          <a:prstGeom prst="rect">
            <a:avLst/>
          </a:prstGeom>
          <a:noFill/>
          <a:ln>
            <a:noFill/>
          </a:ln>
        </p:spPr>
      </p:pic>
      <p:pic>
        <p:nvPicPr>
          <p:cNvPr id="331" name="Google Shape;331;p33"/>
          <p:cNvPicPr preferRelativeResize="0"/>
          <p:nvPr/>
        </p:nvPicPr>
        <p:blipFill>
          <a:blip r:embed="rId4">
            <a:alphaModFix/>
          </a:blip>
          <a:stretch>
            <a:fillRect/>
          </a:stretch>
        </p:blipFill>
        <p:spPr>
          <a:xfrm rot="5400000">
            <a:off x="3439413" y="140512"/>
            <a:ext cx="2287575" cy="9233650"/>
          </a:xfrm>
          <a:prstGeom prst="rect">
            <a:avLst/>
          </a:prstGeom>
          <a:noFill/>
          <a:ln>
            <a:noFill/>
          </a:ln>
        </p:spPr>
      </p:pic>
      <p:pic>
        <p:nvPicPr>
          <p:cNvPr id="332" name="Google Shape;332;p33"/>
          <p:cNvPicPr preferRelativeResize="0"/>
          <p:nvPr/>
        </p:nvPicPr>
        <p:blipFill>
          <a:blip r:embed="rId5">
            <a:alphaModFix/>
          </a:blip>
          <a:stretch>
            <a:fillRect/>
          </a:stretch>
        </p:blipFill>
        <p:spPr>
          <a:xfrm rot="10800000">
            <a:off x="8267700" y="-12"/>
            <a:ext cx="876300" cy="8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